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23"/>
  </p:notesMasterIdLst>
  <p:sldIdLst>
    <p:sldId id="257" r:id="rId2"/>
    <p:sldId id="258" r:id="rId3"/>
    <p:sldId id="259" r:id="rId4"/>
    <p:sldId id="275" r:id="rId5"/>
    <p:sldId id="274" r:id="rId6"/>
    <p:sldId id="276" r:id="rId7"/>
    <p:sldId id="263" r:id="rId8"/>
    <p:sldId id="262" r:id="rId9"/>
    <p:sldId id="267" r:id="rId10"/>
    <p:sldId id="282" r:id="rId11"/>
    <p:sldId id="277" r:id="rId12"/>
    <p:sldId id="265" r:id="rId13"/>
    <p:sldId id="279" r:id="rId14"/>
    <p:sldId id="266" r:id="rId15"/>
    <p:sldId id="270" r:id="rId16"/>
    <p:sldId id="283" r:id="rId17"/>
    <p:sldId id="271" r:id="rId18"/>
    <p:sldId id="278" r:id="rId19"/>
    <p:sldId id="280" r:id="rId20"/>
    <p:sldId id="256" r:id="rId21"/>
    <p:sldId id="273" r:id="rId22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30636767" val="1068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30636767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30636767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" d="100"/>
        <a:sy n="1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382" y="34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0CBC-C66C-4207-A17C-F6C3159FC278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37619-7739-4DB6-B77A-887AE561CD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584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37619-7739-4DB6-B77A-887AE561CD40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258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AUAABoNAABgRQAAJhYAABAAAAAmAAAACAAAAAEAAAAD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  <a:noFill/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A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QAsAAOgXAADAPwAAsCIAABAAAAAmAAAACAAAAAGAAAAD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8A3B-75D2-B37C-9C5E-8329C4106AD6}" type="datetime1">
              <a:t>12/10/2024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9C25-6BD2-B36A-9C5E-9D3FD2106AC8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Q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ED2E-60D2-B31B-9C5E-964EA3106AC3}" type="datetime1">
              <a:t>12/10/2024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BD6B-25D2-B34B-9C5E-D31EF3106A8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CAAAAAQ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Q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Ag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  <a:prstGeom prst="rect">
            <a:avLst/>
          </a:prstGeo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8E68-26D2-B378-9C5E-D02DC0106A85}" type="datetime1">
              <a:t>12/10/2024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AFCF-81D2-B359-9C5E-770CE1106A2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FA16-58D2-B30C-9C5E-AE59B4106AFB}" type="datetime1">
              <a:t>12/10/2024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B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C6BA-F4D2-B330-9C5E-026588106A57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  <a:prstGeom prst="rect">
            <a:avLst/>
          </a:prstGeo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8B69-27D2-B37D-9C5E-D128C5106A84}" type="datetime1">
              <a:t>12/10/2024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FEF9-B7D2-B308-9C5E-415DB0106A14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FFE2-ACD2-B309-9C5E-5A5CB1106A0F}" type="datetime1">
              <a:t>12/10/2024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B4C3-8DD2-B342-9C5E-7B17FA106A2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HEJAADi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  <a:prstGeom prst="rect">
            <a:avLst/>
          </a:prstGeo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GENAADi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  <a:prstGeom prst="rect">
            <a:avLst/>
          </a:prstGeo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9E84-CAD2-B368-9C5E-3C3DD0106A69}" type="datetime1">
              <a:t>12/10/2024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C2FA-B4D2-B334-9C5E-42618C106A17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8A08-46D2-B37C-9C5E-B029C4106AE5}" type="datetime1">
              <a:t>12/10/2024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B6AF-E1D2-B340-9C5E-1715F8106A4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8F72-3CD2-B379-9C5E-CA2CC1106A9F}" type="datetime1">
              <a:t>12/10/2024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9F08-46D2-B369-9C5E-B03CD1106AE5}" type="slidenum">
              <a:t>‹#›</a:t>
            </a:fld>
            <a:endParaRPr/>
          </a:p>
        </p:txBody>
      </p:sp>
    </p:spTree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  <a:prstGeom prst="rect">
            <a:avLst/>
          </a:prstGeo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A0E6-A8D2-B356-9C5E-5E03EE106A0B}" type="datetime1">
              <a:t>12/10/2024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F3E6-A8D2-B305-9C5E-5E50BD106A0B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sg4AAIgdAACy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D08D-C3D2-B326-9C5E-35739E106A60}" type="datetime1">
              <a:t>12/10/2024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8A53-1DD2-B37C-9C5E-EB29C4106AB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 sky">
    <p:bg>
      <p:bgPr>
        <a:blipFill>
          <a:blip r:embed="rId1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fld id="{3FE6C286-C8D2-B334-9C5E-3E618C106A6B}" type="datetime1">
              <a:t>12/10/2024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fld id="{3FE6A155-1BD2-B357-9C5E-ED02EF106AB8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F653D8-848F-A92E-B5A1-1B5DAD79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72" y="0"/>
            <a:ext cx="9701455" cy="6858000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1691E0B6-7976-4A3B-BDA8-7D9574A21E17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gztXZxMAAAAlAAAAEQAAAC0AAAAAkAAAAEgAAACQAAAASAAAAAAAAAAAAAAAAAAAAAEAAABQAAAAAAAAAAAA4D8AAAAAAADgPwAAAAAAAOA/AAAAAAAA4D8AAAAAAADgPwAAAAAAAOA/AAAAAAAA4D8AAAAAAADgPwAAAAAAAOA/AAAAAAAA4D8CAAAAjAAAAAAAAAAAAAAAfpet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cnh8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JMdAABqBAAADC0AAFIO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07451" y="620713"/>
            <a:ext cx="1977097" cy="12658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H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AAAAAA0BAAAuDIAADAqAAAQAAAAJgAAAAgAAAD//////////zAAAAAUAAAAAAAAAAAA//8AAAEAAAD//wAAAQA="/>
              </a:ext>
            </a:extLst>
          </p:cNvPicPr>
          <p:nvPr/>
        </p:nvPicPr>
        <p:blipFill>
          <a:blip r:embed="rId3"/>
          <a:srcRect l="5452" t="15034" r="6320" b="38665"/>
          <a:stretch/>
        </p:blipFill>
        <p:spPr>
          <a:xfrm>
            <a:off x="900332" y="1420838"/>
            <a:ext cx="6049107" cy="23774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NDEAAKglAAAASwAAMCoAAAAAAAAmAAAACAAAAP//////////MAAAABQAAAAAAAAAAAD//wAAAQAAAP//AAABAA=="/>
              </a:ext>
            </a:extLst>
          </p:cNvSpPr>
          <p:nvPr/>
        </p:nvSpPr>
        <p:spPr>
          <a:xfrm>
            <a:off x="5789881" y="5761038"/>
            <a:ext cx="5847471" cy="736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/>
            <a:r>
              <a:rPr lang="ru-RU" sz="1000" i="1" cap="none" dirty="0"/>
              <a:t> </a:t>
            </a:r>
            <a:r>
              <a:rPr lang="ru-RU" sz="1000" cap="none" dirty="0"/>
              <a:t>«Электрокардиограмма: анализ и интерпретация» А.В. </a:t>
            </a:r>
            <a:r>
              <a:rPr lang="ru-RU" sz="1000" cap="none" dirty="0" err="1"/>
              <a:t>Струтынский</a:t>
            </a:r>
            <a:r>
              <a:rPr lang="ru-RU" sz="1000" cap="none" dirty="0"/>
              <a:t>, 2023 г.</a:t>
            </a:r>
          </a:p>
          <a:p>
            <a:pPr algn="r"/>
            <a:r>
              <a:rPr lang="ru-RU" sz="1000" i="1" cap="none" dirty="0"/>
              <a:t> Рисунок: </a:t>
            </a:r>
            <a:r>
              <a:rPr lang="ru-RU" sz="1000" cap="none" dirty="0">
                <a:latin typeface="Times New Roman" pitchFamily="1" charset="-52"/>
                <a:ea typeface="Century Gothic" charset="0"/>
                <a:cs typeface="Times New Roman" pitchFamily="1" charset="-52"/>
              </a:rPr>
              <a:t>«Электрокардиограмма: анализ и интерпретация» А.В. </a:t>
            </a:r>
            <a:r>
              <a:rPr lang="ru-RU" sz="1000" cap="none" dirty="0" err="1">
                <a:latin typeface="Times New Roman" pitchFamily="1" charset="-52"/>
                <a:ea typeface="Century Gothic" charset="0"/>
                <a:cs typeface="Times New Roman" pitchFamily="1" charset="-52"/>
              </a:rPr>
              <a:t>Струтынский</a:t>
            </a:r>
            <a:r>
              <a:rPr lang="ru-RU" sz="1000" cap="none" dirty="0">
                <a:latin typeface="Times New Roman" pitchFamily="1" charset="-52"/>
                <a:ea typeface="Century Gothic" charset="0"/>
                <a:cs typeface="Times New Roman" pitchFamily="1" charset="-52"/>
              </a:rPr>
              <a:t>, 2023 г.</a:t>
            </a:r>
          </a:p>
          <a:p>
            <a:pPr algn="r"/>
            <a:endParaRPr lang="ru-RU" sz="1000" cap="none" dirty="0">
              <a:latin typeface="Times New Roman" pitchFamily="1" charset="-52"/>
              <a:ea typeface="Century Gothic" charset="0"/>
              <a:cs typeface="Times New Roman" pitchFamily="1" charset="-5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C49AC25-72CC-6E53-F939-78D88AFD180B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QEAAKQBAADBRwAA7wUAABAAAAAmAAAACAAAAP//////////MAAAABQAAAAAAAAAAAD//wAAAQAAAP//AAABAA=="/>
              </a:ext>
            </a:extLst>
          </p:cNvSpPr>
          <p:nvPr/>
        </p:nvSpPr>
        <p:spPr>
          <a:xfrm>
            <a:off x="373380" y="620713"/>
            <a:ext cx="11445240" cy="6978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ЭКГ-картина на этапе гипертрофии правого желудочка</a:t>
            </a:r>
            <a:endParaRPr sz="4800" b="1" cap="none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B13C5-E2B5-2A22-3583-5C8B3B641A3C}"/>
              </a:ext>
            </a:extLst>
          </p:cNvPr>
          <p:cNvSpPr txBox="1"/>
          <p:nvPr/>
        </p:nvSpPr>
        <p:spPr>
          <a:xfrm>
            <a:off x="910883" y="3854437"/>
            <a:ext cx="6098344" cy="25538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01080F"/>
                </a:solidFill>
                <a:latin typeface="+mn-lt"/>
              </a:rPr>
              <a:t>отклонение ЭОС вправо </a:t>
            </a:r>
            <a:endParaRPr lang="ru-RU" sz="2400" dirty="0">
              <a:solidFill>
                <a:srgbClr val="01080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01080F"/>
                </a:solidFill>
                <a:latin typeface="+mn-lt"/>
              </a:rPr>
              <a:t>амплитуда зубца R &gt; амплитуды зубца S в отведении V1</a:t>
            </a:r>
            <a:endParaRPr lang="ru-RU" sz="2400" dirty="0">
              <a:solidFill>
                <a:srgbClr val="01080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01080F"/>
                </a:solidFill>
                <a:latin typeface="+mn-lt"/>
              </a:rPr>
              <a:t>амплитуда зубца R в V1 &gt; 7 мм</a:t>
            </a:r>
            <a:endParaRPr lang="ru-RU" sz="2400" dirty="0">
              <a:solidFill>
                <a:srgbClr val="01080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01080F"/>
                </a:solidFill>
                <a:latin typeface="+mn-lt"/>
              </a:rPr>
              <a:t>депрессия ST и отрицательные T в правых грудныхотведениях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3DD64-160D-774F-4581-EF3718F6C127}"/>
              </a:ext>
            </a:extLst>
          </p:cNvPr>
          <p:cNvSpPr txBox="1"/>
          <p:nvPr/>
        </p:nvSpPr>
        <p:spPr>
          <a:xfrm>
            <a:off x="7357257" y="1402304"/>
            <a:ext cx="4139418" cy="29625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1080F"/>
                </a:solidFill>
                <a:latin typeface="+mn-lt"/>
              </a:rPr>
              <a:t>г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лубокий S в отведениях V5-V6 </a:t>
            </a:r>
            <a:endParaRPr lang="ru-RU" sz="2400" dirty="0">
              <a:solidFill>
                <a:srgbClr val="01080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1080F"/>
                </a:solidFill>
                <a:latin typeface="+mn-lt"/>
              </a:rPr>
              <a:t>у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величение интервала внутреннего отклонения V1-V2</a:t>
            </a:r>
            <a:r>
              <a:rPr lang="ru-RU" sz="24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более 0,03c</a:t>
            </a:r>
            <a:endParaRPr lang="ru-RU" sz="2400" dirty="0">
              <a:solidFill>
                <a:srgbClr val="01080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1080F"/>
                </a:solidFill>
                <a:latin typeface="+mn-lt"/>
              </a:rPr>
              <a:t>с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мещение переходной зоны влево (V5-V6)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IwIAAM0iAAAiSgAAZCkAAAAAAAAmAAAACAAAAP//////////MAAAABQAAAAAAAAAAAD//wAAAQAAAP//AAABAA=="/>
              </a:ext>
            </a:extLst>
          </p:cNvSpPr>
          <p:nvPr/>
        </p:nvSpPr>
        <p:spPr>
          <a:xfrm>
            <a:off x="0" y="5861526"/>
            <a:ext cx="11703685" cy="5356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b="1" cap="none">
                <a:solidFill>
                  <a:srgbClr val="000000"/>
                </a:solidFill>
              </a:defRPr>
            </a:pP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 «</a:t>
            </a:r>
            <a:r>
              <a:rPr dirty="0" err="1"/>
              <a:t>Митральный</a:t>
            </a:r>
            <a:r>
              <a:rPr dirty="0"/>
              <a:t> </a:t>
            </a:r>
            <a:r>
              <a:rPr dirty="0" err="1"/>
              <a:t>стеноз</a:t>
            </a:r>
            <a:r>
              <a:rPr dirty="0"/>
              <a:t>» </a:t>
            </a:r>
            <a:r>
              <a:rPr dirty="0" err="1"/>
              <a:t>от</a:t>
            </a:r>
            <a:r>
              <a:rPr dirty="0"/>
              <a:t> 27.10.2016 </a:t>
            </a:r>
            <a:r>
              <a:rPr dirty="0" err="1"/>
              <a:t>года</a:t>
            </a:r>
            <a:r>
              <a:rPr dirty="0"/>
              <a:t> №14</a:t>
            </a:r>
          </a:p>
          <a:p>
            <a:pPr algn="r">
              <a:defRPr sz="900" cap="none"/>
            </a:pPr>
            <a:r>
              <a:rPr lang="ru-RU" dirty="0"/>
              <a:t>Рисунок</a:t>
            </a:r>
            <a:r>
              <a:rPr dirty="0"/>
              <a:t>:  https://www.google.com/url?sa=i&amp;url=https%3A%2F%2Fradiomed.ru%2Fpublications%2F14952-sss-mitralnyy-porok&amp;psig=AOvVaw3XwEhtTUldlf4nFFCK0l-L&amp;ust=1730721514707000&amp;source=images&amp;cd=vfe&amp;opi=89978449&amp;ved=0CBQQjRxqFwoTCKCZ8JqOwIkDFQAAAAAdAAAAABAE</a:t>
            </a:r>
          </a:p>
        </p:txBody>
      </p:sp>
      <p:pic>
        <p:nvPicPr>
          <p:cNvPr id="4" name="Изображение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H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NkAAACUAAAAASUAALIbAAAAAAAAJgAAAAgAAAD//////////zAAAAAUAAAAAAAAAAAA//8AAAEAAAD//wAAAQA="/>
              </a:ext>
            </a:extLst>
          </p:cNvPicPr>
          <p:nvPr/>
        </p:nvPicPr>
        <p:blipFill>
          <a:blip r:embed="rId2"/>
          <a:srcRect l="5400" t="25057" r="38290" b="8206"/>
          <a:stretch/>
        </p:blipFill>
        <p:spPr>
          <a:xfrm>
            <a:off x="844061" y="1389184"/>
            <a:ext cx="4589585" cy="40796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2A709EF-18B1-1014-D59B-F00D0BF1BD46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QEAAKQBAADBRwAA7wUAABAAAAAmAAAACAAAAP//////////MAAAABQAAAAAAAAAAAD//wAAAQAAAP//AAABAA=="/>
              </a:ext>
            </a:extLst>
          </p:cNvSpPr>
          <p:nvPr/>
        </p:nvSpPr>
        <p:spPr>
          <a:xfrm>
            <a:off x="373380" y="620713"/>
            <a:ext cx="11445240" cy="6978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Рентген-картина стеноза митрального клапана</a:t>
            </a:r>
            <a:endParaRPr sz="4800" b="1" cap="none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80A53-6129-EB94-1778-823FE61E4BC5}"/>
              </a:ext>
            </a:extLst>
          </p:cNvPr>
          <p:cNvSpPr txBox="1"/>
          <p:nvPr/>
        </p:nvSpPr>
        <p:spPr>
          <a:xfrm>
            <a:off x="5465299" y="1373166"/>
            <a:ext cx="6031376" cy="38478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rgbClr val="01080F"/>
                </a:solidFill>
                <a:latin typeface="+mn-lt"/>
              </a:rPr>
              <a:t>Сглаживание талии сердца по левому контуру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за счет 2 и 3 дуги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(легочной артерии и левого предсердия)</a:t>
            </a:r>
            <a:endParaRPr lang="ru-RU" sz="2000" dirty="0">
              <a:solidFill>
                <a:srgbClr val="01080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rgbClr val="01080F"/>
                </a:solidFill>
                <a:latin typeface="+mn-lt"/>
              </a:rPr>
              <a:t>тень левого предсердия располагается высоко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над тенью диафрагмы в переднезадней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проекции</a:t>
            </a:r>
            <a:endParaRPr lang="ru-RU" sz="2000" dirty="0">
              <a:solidFill>
                <a:srgbClr val="01080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rgbClr val="01080F"/>
                </a:solidFill>
                <a:latin typeface="+mn-lt"/>
              </a:rPr>
              <a:t>в левой косой проекции контрастированный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пищевод отклоняется по дуге малого радиуса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и левое предсердие занимает 1/3 размера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сердца, тень которого располагается высоко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000" dirty="0">
                <a:solidFill>
                  <a:srgbClr val="01080F"/>
                </a:solidFill>
                <a:latin typeface="+mn-lt"/>
              </a:rPr>
              <a:t>над диафрагмой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gEAAI8BAADwRAAAAAcAABAAAAAmAAAACAAAAP//////////MAAAABQAAAAAAAAAAAD//wAAAQAAAP//AAABAA=="/>
              </a:ext>
            </a:extLst>
          </p:cNvSpPr>
          <p:nvPr/>
        </p:nvSpPr>
        <p:spPr>
          <a:xfrm>
            <a:off x="2602524" y="436246"/>
            <a:ext cx="5973297" cy="618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sz="3600" b="1" cap="none">
                <a:solidFill>
                  <a:srgbClr val="FF0000"/>
                </a:solidFill>
              </a:defRPr>
            </a:pPr>
            <a:r>
              <a:rPr sz="2800" dirty="0">
                <a:solidFill>
                  <a:srgbClr val="C00000"/>
                </a:solidFill>
              </a:rPr>
              <a:t>КЛИНИЧЕСКАЯ КАРТИНА</a:t>
            </a:r>
          </a:p>
        </p:txBody>
      </p:sp>
      <p:sp>
        <p:nvSpPr>
          <p:cNvPr id="3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QAAAIkIAAAkLAAAqxkAAAAAAAAmAAAACAAAAP//////////MAAAABQAAAAAAAAAAAD//wAAAQAAAP//AAABAA=="/>
              </a:ext>
            </a:extLst>
          </p:cNvSpPr>
          <p:nvPr/>
        </p:nvSpPr>
        <p:spPr>
          <a:xfrm>
            <a:off x="695325" y="993579"/>
            <a:ext cx="6662078" cy="40567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609600" indent="-609600" algn="ctr">
              <a:spcBef>
                <a:spcPts val="0"/>
              </a:spcBef>
              <a:buNone/>
            </a:pPr>
            <a:r>
              <a:rPr sz="2400" b="1" cap="none" dirty="0" err="1">
                <a:solidFill>
                  <a:srgbClr val="000000"/>
                </a:solidFill>
              </a:rPr>
              <a:t>Жалобы</a:t>
            </a:r>
            <a:r>
              <a:rPr sz="2400" b="1" cap="none" dirty="0">
                <a:solidFill>
                  <a:srgbClr val="000000"/>
                </a:solidFill>
              </a:rPr>
              <a:t>: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 typeface="Wingdings" charset="2"/>
              <a:buBlip>
                <a:blip r:embed="rId2"/>
              </a:buBlip>
              <a:defRPr i="1" cap="none">
                <a:solidFill>
                  <a:srgbClr val="000000"/>
                </a:solidFill>
              </a:defRPr>
            </a:pPr>
            <a:r>
              <a:rPr sz="2400" dirty="0" err="1"/>
              <a:t>тахикардия</a:t>
            </a:r>
            <a:endParaRPr sz="2400" dirty="0"/>
          </a:p>
          <a:p>
            <a:pPr marL="609600" indent="-609600">
              <a:buFont typeface="Wingdings" charset="2"/>
              <a:buBlip>
                <a:blip r:embed="rId2"/>
              </a:buBlip>
              <a:defRPr i="1" cap="none">
                <a:solidFill>
                  <a:srgbClr val="000000"/>
                </a:solidFill>
              </a:defRPr>
            </a:pPr>
            <a:r>
              <a:rPr sz="2400" dirty="0" err="1"/>
              <a:t>повышенная</a:t>
            </a:r>
            <a:r>
              <a:rPr sz="2400" dirty="0"/>
              <a:t> </a:t>
            </a:r>
            <a:r>
              <a:rPr sz="2400" dirty="0" err="1"/>
              <a:t>утомляемость</a:t>
            </a:r>
            <a:endParaRPr sz="2400" dirty="0"/>
          </a:p>
          <a:p>
            <a:pPr marL="609600" indent="-609600">
              <a:buFont typeface="Wingdings" charset="2"/>
              <a:buBlip>
                <a:blip r:embed="rId2"/>
              </a:buBlip>
              <a:defRPr i="1" cap="none">
                <a:solidFill>
                  <a:srgbClr val="000000"/>
                </a:solidFill>
              </a:defRPr>
            </a:pPr>
            <a:r>
              <a:rPr sz="2400" dirty="0" err="1"/>
              <a:t>постоянные</a:t>
            </a:r>
            <a:r>
              <a:rPr sz="2400" dirty="0"/>
              <a:t> </a:t>
            </a:r>
            <a:r>
              <a:rPr sz="2400" dirty="0" err="1"/>
              <a:t>загрудинные</a:t>
            </a:r>
            <a:r>
              <a:rPr sz="2400" dirty="0"/>
              <a:t> </a:t>
            </a:r>
            <a:r>
              <a:rPr sz="2400" dirty="0" err="1"/>
              <a:t>боли</a:t>
            </a:r>
            <a:endParaRPr sz="2400" dirty="0"/>
          </a:p>
          <a:p>
            <a:pPr marL="609600" indent="-609600">
              <a:buFont typeface="Wingdings" charset="2"/>
              <a:buBlip>
                <a:blip r:embed="rId2"/>
              </a:buBlip>
              <a:defRPr i="1" cap="none">
                <a:solidFill>
                  <a:srgbClr val="000000"/>
                </a:solidFill>
              </a:defRPr>
            </a:pPr>
            <a:r>
              <a:rPr sz="2400" dirty="0" err="1"/>
              <a:t>кашель</a:t>
            </a:r>
            <a:r>
              <a:rPr sz="2400" dirty="0"/>
              <a:t> с </a:t>
            </a:r>
            <a:r>
              <a:rPr sz="2400" dirty="0" err="1"/>
              <a:t>примесью</a:t>
            </a:r>
            <a:r>
              <a:rPr sz="2400" dirty="0"/>
              <a:t> </a:t>
            </a:r>
            <a:r>
              <a:rPr sz="2400" dirty="0" err="1"/>
              <a:t>крови</a:t>
            </a:r>
            <a:r>
              <a:rPr sz="2400" dirty="0"/>
              <a:t> в </a:t>
            </a:r>
            <a:r>
              <a:rPr sz="2400" dirty="0" err="1"/>
              <a:t>мокроте</a:t>
            </a:r>
            <a:endParaRPr sz="2400" dirty="0"/>
          </a:p>
          <a:p>
            <a:pPr marL="609600" indent="-609600">
              <a:buFont typeface="Wingdings" charset="2"/>
              <a:buBlip>
                <a:blip r:embed="rId2"/>
              </a:buBlip>
              <a:defRPr i="1" cap="none">
                <a:solidFill>
                  <a:srgbClr val="000000"/>
                </a:solidFill>
              </a:defRPr>
            </a:pPr>
            <a:r>
              <a:rPr sz="2400" dirty="0" err="1"/>
              <a:t>одышка</a:t>
            </a:r>
            <a:r>
              <a:rPr sz="2400" dirty="0"/>
              <a:t> </a:t>
            </a:r>
            <a:r>
              <a:rPr sz="2400" dirty="0" err="1"/>
              <a:t>при</a:t>
            </a:r>
            <a:r>
              <a:rPr sz="2400" dirty="0"/>
              <a:t> </a:t>
            </a:r>
            <a:r>
              <a:rPr sz="2400" dirty="0" err="1"/>
              <a:t>физических</a:t>
            </a:r>
            <a:r>
              <a:rPr sz="2400" dirty="0"/>
              <a:t> </a:t>
            </a:r>
            <a:r>
              <a:rPr sz="2400" dirty="0" err="1"/>
              <a:t>усилии</a:t>
            </a:r>
            <a:r>
              <a:rPr sz="2400" dirty="0"/>
              <a:t>, а </a:t>
            </a:r>
            <a:r>
              <a:rPr sz="2400" dirty="0" err="1"/>
              <a:t>затем</a:t>
            </a:r>
            <a:r>
              <a:rPr sz="2400" dirty="0"/>
              <a:t> и в </a:t>
            </a:r>
            <a:r>
              <a:rPr sz="2400" dirty="0" err="1"/>
              <a:t>состоянии</a:t>
            </a:r>
            <a:r>
              <a:rPr sz="2400" dirty="0"/>
              <a:t> </a:t>
            </a:r>
            <a:r>
              <a:rPr sz="2400" dirty="0" err="1"/>
              <a:t>покоя</a:t>
            </a:r>
            <a:endParaRPr sz="2400" dirty="0"/>
          </a:p>
          <a:p>
            <a:pPr marL="609600" indent="-609600">
              <a:buFont typeface="Wingdings" charset="2"/>
              <a:buBlip>
                <a:blip r:embed="rId2"/>
              </a:buBlip>
              <a:defRPr i="1" cap="none">
                <a:solidFill>
                  <a:srgbClr val="000000"/>
                </a:solidFill>
              </a:defRPr>
            </a:pPr>
            <a:r>
              <a:rPr sz="2400" dirty="0" err="1"/>
              <a:t>потеря</a:t>
            </a:r>
            <a:r>
              <a:rPr sz="2400" dirty="0"/>
              <a:t> </a:t>
            </a:r>
            <a:r>
              <a:rPr sz="2400" dirty="0" err="1"/>
              <a:t>голоса</a:t>
            </a:r>
            <a:r>
              <a:rPr sz="2400" dirty="0"/>
              <a:t> </a:t>
            </a:r>
            <a:r>
              <a:rPr sz="2400" dirty="0" err="1"/>
              <a:t>из-за</a:t>
            </a:r>
            <a:r>
              <a:rPr sz="2400" dirty="0"/>
              <a:t> </a:t>
            </a:r>
            <a:r>
              <a:rPr sz="2400" dirty="0" err="1"/>
              <a:t>сдавливания</a:t>
            </a:r>
            <a:r>
              <a:rPr sz="2400" dirty="0"/>
              <a:t> </a:t>
            </a:r>
            <a:r>
              <a:rPr sz="2400" dirty="0" err="1"/>
              <a:t>возвратного</a:t>
            </a:r>
            <a:r>
              <a:rPr sz="2400" dirty="0"/>
              <a:t> </a:t>
            </a:r>
            <a:r>
              <a:rPr sz="2400" dirty="0" err="1"/>
              <a:t>нерва</a:t>
            </a:r>
            <a:endParaRPr sz="2400" dirty="0"/>
          </a:p>
          <a:p>
            <a:pPr marL="609600" indent="-609600">
              <a:buFont typeface="Wingdings" charset="2"/>
              <a:buBlip>
                <a:blip r:embed="rId2"/>
              </a:buBlip>
              <a:defRPr i="1" cap="none">
                <a:solidFill>
                  <a:srgbClr val="000000"/>
                </a:solidFill>
              </a:defRPr>
            </a:pPr>
            <a:r>
              <a:rPr sz="2400" dirty="0" err="1"/>
              <a:t>нарушение</a:t>
            </a:r>
            <a:r>
              <a:rPr sz="2400" dirty="0"/>
              <a:t> </a:t>
            </a:r>
            <a:r>
              <a:rPr sz="2400" dirty="0" err="1"/>
              <a:t>ритма</a:t>
            </a:r>
            <a:r>
              <a:rPr sz="2400" dirty="0"/>
              <a:t> </a:t>
            </a:r>
            <a:r>
              <a:rPr sz="2400" dirty="0" err="1"/>
              <a:t>сердца</a:t>
            </a:r>
            <a:r>
              <a:rPr sz="2400" dirty="0"/>
              <a:t> </a:t>
            </a:r>
            <a:r>
              <a:rPr sz="2400" dirty="0" err="1"/>
              <a:t>по</a:t>
            </a:r>
            <a:r>
              <a:rPr sz="2400" dirty="0"/>
              <a:t> </a:t>
            </a:r>
            <a:r>
              <a:rPr sz="2400" dirty="0" err="1"/>
              <a:t>типу</a:t>
            </a:r>
            <a:r>
              <a:rPr sz="2400" dirty="0"/>
              <a:t> </a:t>
            </a:r>
            <a:r>
              <a:rPr sz="2400" dirty="0" err="1"/>
              <a:t>мерцательной</a:t>
            </a:r>
            <a:r>
              <a:rPr sz="2400" dirty="0"/>
              <a:t> </a:t>
            </a:r>
            <a:r>
              <a:rPr sz="2400" dirty="0" err="1"/>
              <a:t>аритмии</a:t>
            </a:r>
            <a:r>
              <a:rPr lang="ru-RU" sz="2400" dirty="0"/>
              <a:t>,</a:t>
            </a:r>
            <a:r>
              <a:rPr sz="2400" dirty="0"/>
              <a:t> </a:t>
            </a:r>
            <a:r>
              <a:rPr sz="2400" dirty="0" err="1"/>
              <a:t>экстрасистолии</a:t>
            </a:r>
            <a:endParaRPr sz="2400" dirty="0"/>
          </a:p>
          <a:p>
            <a:pPr marL="609600" indent="-609600">
              <a:buNone/>
              <a:defRPr cap="none">
                <a:solidFill>
                  <a:srgbClr val="000000"/>
                </a:solidFill>
              </a:defRPr>
            </a:pPr>
            <a:endParaRPr sz="2400" dirty="0"/>
          </a:p>
          <a:p>
            <a:pPr marL="609600" indent="-609600">
              <a:buNone/>
              <a:defRPr cap="none">
                <a:solidFill>
                  <a:srgbClr val="000000"/>
                </a:solidFill>
              </a:defRPr>
            </a:pPr>
            <a:endParaRPr sz="2400" dirty="0"/>
          </a:p>
          <a:p>
            <a:pPr marL="609600" indent="-609600">
              <a:buNone/>
              <a:defRPr i="1" cap="none">
                <a:solidFill>
                  <a:srgbClr val="000000"/>
                </a:solidFill>
              </a:defRPr>
            </a:pPr>
            <a:endParaRPr sz="2400" dirty="0"/>
          </a:p>
        </p:txBody>
      </p:sp>
      <p:sp>
        <p:nvSpPr>
          <p:cNvPr id="5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gAAAKsbAAAiLAAAESIAAAAAAAAmAAAACAAAAP//////////MAAAABQAAAAAAAAAAAD//wAAAQAAAP//AAABAA=="/>
              </a:ext>
            </a:extLst>
          </p:cNvSpPr>
          <p:nvPr/>
        </p:nvSpPr>
        <p:spPr>
          <a:xfrm>
            <a:off x="695325" y="5089208"/>
            <a:ext cx="6676146" cy="10401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r>
              <a:rPr sz="2000" cap="none" dirty="0">
                <a:solidFill>
                  <a:srgbClr val="FF0000"/>
                </a:solidFill>
              </a:rPr>
              <a:t>«</a:t>
            </a:r>
            <a:r>
              <a:rPr sz="2000" cap="none" dirty="0" err="1">
                <a:solidFill>
                  <a:srgbClr val="FF0000"/>
                </a:solidFill>
              </a:rPr>
              <a:t>Митральное</a:t>
            </a:r>
            <a:r>
              <a:rPr sz="2000" cap="none" dirty="0">
                <a:solidFill>
                  <a:srgbClr val="FF0000"/>
                </a:solidFill>
              </a:rPr>
              <a:t> </a:t>
            </a:r>
            <a:r>
              <a:rPr sz="2000" cap="none" dirty="0" err="1">
                <a:solidFill>
                  <a:srgbClr val="FF0000"/>
                </a:solidFill>
              </a:rPr>
              <a:t>лицо</a:t>
            </a:r>
            <a:r>
              <a:rPr sz="2000" cap="none" dirty="0">
                <a:solidFill>
                  <a:srgbClr val="FF0000"/>
                </a:solidFill>
              </a:rPr>
              <a:t>» (facies </a:t>
            </a:r>
            <a:r>
              <a:rPr sz="2000" cap="none" dirty="0" err="1">
                <a:solidFill>
                  <a:srgbClr val="FF0000"/>
                </a:solidFill>
              </a:rPr>
              <a:t>mitralis</a:t>
            </a:r>
            <a:r>
              <a:rPr sz="2000" cap="none" dirty="0">
                <a:solidFill>
                  <a:srgbClr val="FF0000"/>
                </a:solidFill>
              </a:rPr>
              <a:t>)</a:t>
            </a:r>
            <a:r>
              <a:rPr sz="2000" dirty="0"/>
              <a:t> </a:t>
            </a:r>
            <a:r>
              <a:rPr sz="2000" cap="none" dirty="0">
                <a:solidFill>
                  <a:srgbClr val="000000"/>
                </a:solidFill>
              </a:rPr>
              <a:t>– </a:t>
            </a:r>
            <a:r>
              <a:rPr sz="2000" cap="none" dirty="0" err="1">
                <a:solidFill>
                  <a:srgbClr val="000000"/>
                </a:solidFill>
              </a:rPr>
              <a:t>характерно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для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больных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митральным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стенозом</a:t>
            </a:r>
            <a:r>
              <a:rPr sz="2000" cap="none" dirty="0">
                <a:solidFill>
                  <a:srgbClr val="000000"/>
                </a:solidFill>
              </a:rPr>
              <a:t>: </a:t>
            </a:r>
            <a:r>
              <a:rPr sz="2000" cap="none" dirty="0" err="1">
                <a:solidFill>
                  <a:srgbClr val="000000"/>
                </a:solidFill>
              </a:rPr>
              <a:t>цианотичный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румянец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щек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цианоз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губ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кончика</a:t>
            </a:r>
            <a:r>
              <a:rPr sz="2000" cap="none" dirty="0">
                <a:solidFill>
                  <a:srgbClr val="000000"/>
                </a:solidFill>
              </a:rPr>
              <a:t> и </a:t>
            </a:r>
            <a:r>
              <a:rPr sz="2000" cap="none" dirty="0" err="1">
                <a:solidFill>
                  <a:srgbClr val="000000"/>
                </a:solidFill>
              </a:rPr>
              <a:t>спинки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носа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ушей</a:t>
            </a:r>
            <a:r>
              <a:rPr sz="2000" dirty="0"/>
              <a:t>.</a:t>
            </a:r>
          </a:p>
        </p:txBody>
      </p:sp>
      <p:sp>
        <p:nvSpPr>
          <p:cNvPr id="6" name="Текстовое поле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8CEAANMlAADeSQAAMCoAAAAAAAAmAAAACAAAAP//////////MAAAABQAAAAAAAAAAAD//wAAAQAAAP//AAABAA=="/>
              </a:ext>
            </a:extLst>
          </p:cNvSpPr>
          <p:nvPr/>
        </p:nvSpPr>
        <p:spPr>
          <a:xfrm>
            <a:off x="5005705" y="6148705"/>
            <a:ext cx="6490970" cy="7092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cap="none">
                <a:solidFill>
                  <a:srgbClr val="000000"/>
                </a:solidFill>
              </a:defRPr>
            </a:pP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 «</a:t>
            </a:r>
            <a:r>
              <a:rPr dirty="0" err="1"/>
              <a:t>Митральный</a:t>
            </a:r>
            <a:r>
              <a:rPr dirty="0"/>
              <a:t> </a:t>
            </a:r>
            <a:r>
              <a:rPr dirty="0" err="1"/>
              <a:t>стеноз</a:t>
            </a:r>
            <a:r>
              <a:rPr dirty="0"/>
              <a:t>» </a:t>
            </a:r>
            <a:r>
              <a:rPr dirty="0" err="1"/>
              <a:t>от</a:t>
            </a:r>
            <a:r>
              <a:rPr dirty="0"/>
              <a:t> 27.10.2016 </a:t>
            </a:r>
            <a:r>
              <a:rPr dirty="0" err="1"/>
              <a:t>года</a:t>
            </a:r>
            <a:r>
              <a:rPr dirty="0"/>
              <a:t> №14</a:t>
            </a:r>
          </a:p>
          <a:p>
            <a:pPr algn="r">
              <a:spcBef>
                <a:spcPts val="0"/>
              </a:spcBef>
              <a:defRPr sz="900" cap="none">
                <a:solidFill>
                  <a:srgbClr val="000000"/>
                </a:solidFill>
              </a:defRPr>
            </a:pPr>
            <a:r>
              <a:rPr lang="ru-RU" dirty="0"/>
              <a:t>Рисунок</a:t>
            </a:r>
            <a:r>
              <a:rPr dirty="0"/>
              <a:t>: </a:t>
            </a:r>
            <a:r>
              <a:rPr cap="none" dirty="0">
                <a:solidFill>
                  <a:schemeClr val="tx1"/>
                </a:solidFill>
              </a:rPr>
              <a:t>https://www.google.com/url?sa=i&amp;url=https%3A%2F%2Fppt-online.org%2F68572&amp;psig=AOvVaw1TIOd8hWfjpsBjwzXCIOVB&amp;ust=1730722438062000&amp;source=images&amp;cd=vfe&amp;opi=89978449&amp;ved=0CBQQjRxqFwoTCJj0wNiRwIkDFQAAAAAdAAAAABAE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CA9E3B-1AB3-8C8C-F0A3-19FBAC94A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618" y="1205806"/>
            <a:ext cx="3524993" cy="47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6ygAADgnAAAASwAAMCoAABAAAAAmAAAACAAAAP//////////MAAAABQAAAAAAAAAAAD//wAAAQAAAP//AAABAA=="/>
              </a:ext>
            </a:extLst>
          </p:cNvSpPr>
          <p:nvPr/>
        </p:nvSpPr>
        <p:spPr>
          <a:xfrm>
            <a:off x="6299932" y="5888038"/>
            <a:ext cx="5540375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1200" b="1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 «</a:t>
            </a:r>
            <a:r>
              <a:rPr dirty="0" err="1"/>
              <a:t>Митральный</a:t>
            </a:r>
            <a:r>
              <a:rPr dirty="0"/>
              <a:t> </a:t>
            </a:r>
            <a:r>
              <a:rPr dirty="0" err="1"/>
              <a:t>стеноз</a:t>
            </a:r>
            <a:r>
              <a:rPr dirty="0"/>
              <a:t>» </a:t>
            </a:r>
            <a:r>
              <a:rPr dirty="0" err="1"/>
              <a:t>от</a:t>
            </a:r>
            <a:r>
              <a:rPr dirty="0"/>
              <a:t> 27.10.2016 </a:t>
            </a:r>
            <a:r>
              <a:rPr dirty="0" err="1"/>
              <a:t>года</a:t>
            </a:r>
            <a:r>
              <a:rPr dirty="0"/>
              <a:t> №14</a:t>
            </a:r>
          </a:p>
          <a:p>
            <a:endParaRPr dirty="0"/>
          </a:p>
        </p:txBody>
      </p:sp>
      <p:sp>
        <p:nvSpPr>
          <p:cNvPr id="5" name="Текстовое поле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mg8AAIkDAADwQwAARQoAAAAAAAAmAAAACAAAAP//////////MAAAABQAAAAAAAAAAAD//wAAAQAAAP//AAABAA=="/>
              </a:ext>
            </a:extLst>
          </p:cNvSpPr>
          <p:nvPr/>
        </p:nvSpPr>
        <p:spPr>
          <a:xfrm>
            <a:off x="1889076" y="620713"/>
            <a:ext cx="8507730" cy="775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3600" cap="none">
                <a:solidFill>
                  <a:srgbClr val="FF0000"/>
                </a:solidFill>
              </a:defRPr>
            </a:pPr>
            <a:r>
              <a:rPr b="1" dirty="0" err="1">
                <a:solidFill>
                  <a:srgbClr val="C00000"/>
                </a:solidFill>
              </a:rPr>
              <a:t>Физикальное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обследование</a:t>
            </a:r>
            <a:endParaRPr b="1" dirty="0">
              <a:solidFill>
                <a:srgbClr val="C00000"/>
              </a:solidFill>
            </a:endParaRPr>
          </a:p>
          <a:p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08ABD0-C397-A337-DA73-DA0E9315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095" y="2765260"/>
            <a:ext cx="1409150" cy="14691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A8ED4B-B8C8-60ED-8188-EE0B95370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22" y="4455707"/>
            <a:ext cx="1543265" cy="12384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6332E4-93ED-CA3C-9869-2AD0DCAF7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263" y="1505484"/>
            <a:ext cx="1446618" cy="115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093C8-19DF-93F2-9E2B-8C974ED4D80D}"/>
              </a:ext>
            </a:extLst>
          </p:cNvPr>
          <p:cNvSpPr txBox="1"/>
          <p:nvPr/>
        </p:nvSpPr>
        <p:spPr>
          <a:xfrm>
            <a:off x="695325" y="1370988"/>
            <a:ext cx="5672796" cy="48694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1080F"/>
                </a:solidFill>
                <a:latin typeface="+mj-lt"/>
              </a:rPr>
              <a:t>с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ердечный горб</a:t>
            </a:r>
            <a:endParaRPr lang="ru-RU" sz="2800" dirty="0">
              <a:solidFill>
                <a:srgbClr val="01080F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1080F"/>
                </a:solidFill>
                <a:latin typeface="+mj-lt"/>
              </a:rPr>
              <a:t>в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ерхушечный толчок ослаблен</a:t>
            </a:r>
            <a:r>
              <a:rPr lang="ru-RU" sz="2800" dirty="0">
                <a:solidFill>
                  <a:srgbClr val="01080F"/>
                </a:solidFill>
                <a:latin typeface="+mj-lt"/>
              </a:rPr>
              <a:t> 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или отсутствует</a:t>
            </a:r>
            <a:endParaRPr lang="ru-RU" sz="2800" dirty="0">
              <a:solidFill>
                <a:srgbClr val="01080F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1080F"/>
                </a:solidFill>
                <a:latin typeface="+mj-lt"/>
              </a:rPr>
              <a:t>с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ердечный толчок и</a:t>
            </a:r>
            <a:r>
              <a:rPr lang="ru-RU" sz="2800" dirty="0">
                <a:solidFill>
                  <a:srgbClr val="01080F"/>
                </a:solidFill>
                <a:latin typeface="+mj-lt"/>
              </a:rPr>
              <a:t> 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эпигастральная пульсация</a:t>
            </a:r>
            <a:r>
              <a:rPr lang="ru-RU" sz="2800" dirty="0">
                <a:solidFill>
                  <a:srgbClr val="01080F"/>
                </a:solidFill>
                <a:latin typeface="+mj-lt"/>
              </a:rPr>
              <a:t> 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(ГПЖ)</a:t>
            </a:r>
            <a:endParaRPr lang="ru-RU" sz="2800" dirty="0">
              <a:solidFill>
                <a:srgbClr val="01080F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1080F"/>
                </a:solidFill>
                <a:latin typeface="+mj-lt"/>
              </a:rPr>
              <a:t>п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ульсация во 2-м м/р слева у</a:t>
            </a:r>
            <a:r>
              <a:rPr lang="ru-RU" sz="2800" dirty="0">
                <a:solidFill>
                  <a:srgbClr val="01080F"/>
                </a:solidFill>
                <a:latin typeface="+mj-lt"/>
              </a:rPr>
              <a:t> 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грудины</a:t>
            </a:r>
            <a:endParaRPr lang="ru-RU" sz="2800" dirty="0">
              <a:solidFill>
                <a:srgbClr val="01080F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1080F"/>
                </a:solidFill>
                <a:latin typeface="+mj-lt"/>
              </a:rPr>
              <a:t>д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иастолическое дрожание на</a:t>
            </a:r>
            <a:r>
              <a:rPr lang="ru-RU" sz="2800" dirty="0">
                <a:solidFill>
                  <a:srgbClr val="01080F"/>
                </a:solidFill>
                <a:latin typeface="+mj-lt"/>
              </a:rPr>
              <a:t> </a:t>
            </a:r>
            <a:r>
              <a:rPr lang="x-none" sz="2800" dirty="0">
                <a:solidFill>
                  <a:srgbClr val="01080F"/>
                </a:solidFill>
                <a:latin typeface="+mj-lt"/>
              </a:rPr>
              <a:t>верхушке</a:t>
            </a:r>
            <a:endParaRPr lang="ru-RU" sz="2800" dirty="0">
              <a:solidFill>
                <a:srgbClr val="01080F"/>
              </a:solidFill>
              <a:latin typeface="+mj-lt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95B778C-DDE3-D99B-D11E-100072F236FB}"/>
              </a:ext>
            </a:extLst>
          </p:cNvPr>
          <p:cNvCxnSpPr/>
          <p:nvPr/>
        </p:nvCxnSpPr>
        <p:spPr>
          <a:xfrm flipV="1">
            <a:off x="4768948" y="2124222"/>
            <a:ext cx="2897944" cy="123795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C8EDF56-D877-787B-8FAD-3DC70BB96162}"/>
              </a:ext>
            </a:extLst>
          </p:cNvPr>
          <p:cNvCxnSpPr>
            <a:cxnSpLocks/>
          </p:cNvCxnSpPr>
          <p:nvPr/>
        </p:nvCxnSpPr>
        <p:spPr>
          <a:xfrm flipV="1">
            <a:off x="5090161" y="3713870"/>
            <a:ext cx="2675205" cy="112307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407EAF0-6E29-AD28-B2BA-55A3C41D1FB0}"/>
              </a:ext>
            </a:extLst>
          </p:cNvPr>
          <p:cNvCxnSpPr>
            <a:cxnSpLocks/>
          </p:cNvCxnSpPr>
          <p:nvPr/>
        </p:nvCxnSpPr>
        <p:spPr>
          <a:xfrm flipV="1">
            <a:off x="4583724" y="5219114"/>
            <a:ext cx="3195710" cy="39155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tAEAAKQCAAB5SQAAeAcAABAAAAAmAAAACAAAAP//////////MAAAABQAAAAAAAAAAAD//wAAAQAAAP//AAABAA=="/>
              </a:ext>
            </a:extLst>
          </p:cNvSpPr>
          <p:nvPr/>
        </p:nvSpPr>
        <p:spPr>
          <a:xfrm>
            <a:off x="276860" y="429260"/>
            <a:ext cx="11666855" cy="784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spcBef>
                <a:spcPts val="0"/>
              </a:spcBef>
              <a:buNone/>
              <a:defRPr cap="none">
                <a:solidFill>
                  <a:srgbClr val="FF0000"/>
                </a:solidFill>
              </a:defRPr>
            </a:pPr>
            <a:r>
              <a:rPr sz="3600" b="1" cap="none" dirty="0" err="1">
                <a:solidFill>
                  <a:srgbClr val="C00000"/>
                </a:solidFill>
              </a:rPr>
              <a:t>Аускультация</a:t>
            </a:r>
            <a:endParaRPr sz="3600" b="1" cap="none" dirty="0">
              <a:solidFill>
                <a:srgbClr val="C00000"/>
              </a:solidFill>
            </a:endParaRPr>
          </a:p>
        </p:txBody>
      </p:sp>
      <p:sp>
        <p:nvSpPr>
          <p:cNvPr id="3" name="TextBox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ATgAAM0kAAAASwAAqygAAAAAAAAmAAAACAAAAP//////////MAAAABQAAAAAAAAAAAD//wAAAQAAAP//AAABAA=="/>
              </a:ext>
            </a:extLst>
          </p:cNvSpPr>
          <p:nvPr/>
        </p:nvSpPr>
        <p:spPr>
          <a:xfrm>
            <a:off x="8018585" y="5983825"/>
            <a:ext cx="3892062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sz="1200" cap="none">
                <a:solidFill>
                  <a:srgbClr val="000000"/>
                </a:solidFill>
              </a:defRPr>
            </a:pPr>
            <a:r>
              <a:rPr lang="ru-RU" dirty="0"/>
              <a:t>Рисунок</a:t>
            </a:r>
            <a:r>
              <a:rPr dirty="0"/>
              <a:t>; </a:t>
            </a:r>
            <a:r>
              <a:rPr cap="none" dirty="0">
                <a:solidFill>
                  <a:srgbClr val="0000FF"/>
                </a:solidFill>
              </a:rPr>
              <a:t>,https://youtu.be/</a:t>
            </a:r>
            <a:r>
              <a:rPr cap="none" dirty="0" err="1">
                <a:solidFill>
                  <a:srgbClr val="0000FF"/>
                </a:solidFill>
              </a:rPr>
              <a:t>xepjlemUnmY</a:t>
            </a:r>
            <a:endParaRPr cap="none" dirty="0">
              <a:solidFill>
                <a:srgbClr val="0000FF"/>
              </a:solidFill>
            </a:endParaRPr>
          </a:p>
        </p:txBody>
      </p:sp>
      <p:sp>
        <p:nvSpPr>
          <p:cNvPr id="4" name="TextBox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NCEAAKsHAAAqSAAA7yMAABAAAAAmAAAACAAAAP//////////MAAAABQAAAAAAAAAAAD//wAAAQAAAP//AAABAA=="/>
              </a:ext>
            </a:extLst>
          </p:cNvSpPr>
          <p:nvPr/>
        </p:nvSpPr>
        <p:spPr>
          <a:xfrm>
            <a:off x="4065563" y="1252024"/>
            <a:ext cx="7431112" cy="469861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sz="2000" dirty="0"/>
              <a:t>“</a:t>
            </a:r>
            <a:r>
              <a:rPr lang="ru-RU" sz="2000" dirty="0"/>
              <a:t>х</a:t>
            </a:r>
            <a:r>
              <a:rPr sz="2000" dirty="0" err="1"/>
              <a:t>лопающий</a:t>
            </a:r>
            <a:r>
              <a:rPr sz="2000" dirty="0"/>
              <a:t>”  I </a:t>
            </a:r>
            <a:r>
              <a:rPr sz="2000" dirty="0" err="1"/>
              <a:t>тон</a:t>
            </a:r>
            <a:r>
              <a:rPr sz="2000" dirty="0"/>
              <a:t> (</a:t>
            </a:r>
            <a:r>
              <a:rPr sz="2000" dirty="0" err="1"/>
              <a:t>быстрое</a:t>
            </a:r>
            <a:r>
              <a:rPr sz="2000" dirty="0"/>
              <a:t> </a:t>
            </a:r>
            <a:r>
              <a:rPr sz="2000" dirty="0" err="1"/>
              <a:t>смыкание</a:t>
            </a:r>
            <a:r>
              <a:rPr sz="2000" dirty="0"/>
              <a:t> </a:t>
            </a:r>
            <a:r>
              <a:rPr sz="2000" dirty="0" err="1"/>
              <a:t>склерозированных</a:t>
            </a:r>
            <a:r>
              <a:rPr sz="2000" dirty="0"/>
              <a:t> </a:t>
            </a:r>
            <a:r>
              <a:rPr sz="2000" dirty="0" err="1"/>
              <a:t>створок</a:t>
            </a:r>
            <a:r>
              <a:rPr sz="2000" dirty="0"/>
              <a:t> </a:t>
            </a:r>
            <a:r>
              <a:rPr sz="2000" dirty="0" err="1"/>
              <a:t>клапана</a:t>
            </a:r>
            <a:r>
              <a:rPr sz="2000" dirty="0"/>
              <a:t>)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ru-RU" sz="2000" dirty="0"/>
              <a:t>а</a:t>
            </a:r>
            <a:r>
              <a:rPr sz="2000" dirty="0" err="1"/>
              <a:t>кцент</a:t>
            </a:r>
            <a:r>
              <a:rPr sz="2000" dirty="0"/>
              <a:t> и </a:t>
            </a:r>
            <a:r>
              <a:rPr sz="2000" dirty="0" err="1"/>
              <a:t>раздвоение</a:t>
            </a:r>
            <a:r>
              <a:rPr sz="2000" dirty="0"/>
              <a:t> II </a:t>
            </a:r>
            <a:r>
              <a:rPr sz="2000" dirty="0" err="1"/>
              <a:t>тона</a:t>
            </a:r>
            <a:r>
              <a:rPr sz="2000" dirty="0"/>
              <a:t> </a:t>
            </a:r>
            <a:r>
              <a:rPr sz="2000" dirty="0" err="1"/>
              <a:t>над</a:t>
            </a:r>
            <a:r>
              <a:rPr sz="2000" dirty="0"/>
              <a:t> </a:t>
            </a:r>
            <a:r>
              <a:rPr sz="2000" dirty="0" err="1"/>
              <a:t>легочной</a:t>
            </a:r>
            <a:r>
              <a:rPr sz="2000" dirty="0"/>
              <a:t> </a:t>
            </a:r>
            <a:r>
              <a:rPr sz="2000" dirty="0" err="1"/>
              <a:t>артерией</a:t>
            </a:r>
            <a:endParaRPr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ru-RU" sz="2000" dirty="0"/>
              <a:t>д</a:t>
            </a:r>
            <a:r>
              <a:rPr sz="2000" dirty="0" err="1"/>
              <a:t>ополнительный</a:t>
            </a:r>
            <a:r>
              <a:rPr sz="2000" dirty="0"/>
              <a:t> </a:t>
            </a:r>
            <a:r>
              <a:rPr sz="2000" dirty="0" err="1"/>
              <a:t>тон</a:t>
            </a:r>
            <a:r>
              <a:rPr sz="2000" dirty="0"/>
              <a:t>  (</a:t>
            </a:r>
            <a:r>
              <a:rPr sz="2000" dirty="0" err="1"/>
              <a:t>щелчок</a:t>
            </a:r>
            <a:r>
              <a:rPr sz="2000" dirty="0"/>
              <a:t>) </a:t>
            </a:r>
            <a:r>
              <a:rPr sz="2000" dirty="0" err="1"/>
              <a:t>открытия</a:t>
            </a:r>
            <a:r>
              <a:rPr sz="2000" dirty="0"/>
              <a:t> </a:t>
            </a:r>
            <a:r>
              <a:rPr sz="2000" dirty="0" err="1"/>
              <a:t>митрального</a:t>
            </a:r>
            <a:r>
              <a:rPr sz="2000" dirty="0"/>
              <a:t> </a:t>
            </a:r>
            <a:r>
              <a:rPr sz="2000" dirty="0" err="1"/>
              <a:t>клапана</a:t>
            </a:r>
            <a:r>
              <a:rPr sz="2000" dirty="0"/>
              <a:t>  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ru-RU" sz="2000" dirty="0"/>
              <a:t>х</a:t>
            </a:r>
            <a:r>
              <a:rPr sz="2000" dirty="0" err="1"/>
              <a:t>арактерная</a:t>
            </a:r>
            <a:r>
              <a:rPr sz="2000" dirty="0"/>
              <a:t> </a:t>
            </a:r>
            <a:r>
              <a:rPr sz="2000" dirty="0" err="1"/>
              <a:t>мелодия</a:t>
            </a:r>
            <a:r>
              <a:rPr sz="2000" dirty="0"/>
              <a:t> </a:t>
            </a:r>
            <a:r>
              <a:rPr sz="2000" dirty="0" err="1"/>
              <a:t>митрального</a:t>
            </a:r>
            <a:r>
              <a:rPr sz="2000" dirty="0"/>
              <a:t> </a:t>
            </a:r>
            <a:r>
              <a:rPr sz="2000" dirty="0" err="1"/>
              <a:t>стеноза</a:t>
            </a:r>
            <a:r>
              <a:rPr sz="2000" dirty="0"/>
              <a:t> – “</a:t>
            </a:r>
            <a:r>
              <a:rPr sz="2000" dirty="0" err="1"/>
              <a:t>ритм</a:t>
            </a:r>
            <a:r>
              <a:rPr sz="2000" dirty="0"/>
              <a:t> </a:t>
            </a:r>
            <a:r>
              <a:rPr sz="2000" dirty="0" err="1"/>
              <a:t>перепела</a:t>
            </a:r>
            <a:r>
              <a:rPr sz="2000" dirty="0"/>
              <a:t>” (</a:t>
            </a:r>
            <a:r>
              <a:rPr sz="2000" dirty="0" err="1"/>
              <a:t>спать</a:t>
            </a:r>
            <a:r>
              <a:rPr sz="2000" dirty="0"/>
              <a:t> </a:t>
            </a:r>
            <a:r>
              <a:rPr sz="2000" dirty="0" err="1"/>
              <a:t>по-ра</a:t>
            </a:r>
            <a:r>
              <a:rPr sz="2000" dirty="0"/>
              <a:t>)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ru-RU" sz="2000" dirty="0"/>
              <a:t>д</a:t>
            </a:r>
            <a:r>
              <a:rPr sz="2000" dirty="0" err="1"/>
              <a:t>иастолический</a:t>
            </a:r>
            <a:r>
              <a:rPr sz="2000" dirty="0"/>
              <a:t> </a:t>
            </a:r>
            <a:r>
              <a:rPr sz="2000" dirty="0" err="1"/>
              <a:t>шум</a:t>
            </a:r>
            <a:r>
              <a:rPr sz="2000" dirty="0"/>
              <a:t> 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верхушке</a:t>
            </a:r>
            <a:r>
              <a:rPr sz="2000" dirty="0"/>
              <a:t> </a:t>
            </a:r>
            <a:r>
              <a:rPr sz="2000" dirty="0" err="1"/>
              <a:t>сердца</a:t>
            </a:r>
            <a:r>
              <a:rPr sz="2000" dirty="0"/>
              <a:t> с </a:t>
            </a:r>
            <a:r>
              <a:rPr sz="2000" dirty="0" err="1"/>
              <a:t>пресистолическим</a:t>
            </a:r>
            <a:r>
              <a:rPr sz="2000" dirty="0"/>
              <a:t> </a:t>
            </a:r>
            <a:r>
              <a:rPr sz="2000" dirty="0" err="1"/>
              <a:t>усилением</a:t>
            </a:r>
            <a:r>
              <a:rPr sz="2000" dirty="0"/>
              <a:t> (“</a:t>
            </a:r>
            <a:r>
              <a:rPr sz="2000" dirty="0" err="1"/>
              <a:t>ты-што</a:t>
            </a:r>
            <a:r>
              <a:rPr sz="2000" dirty="0"/>
              <a:t>”), </a:t>
            </a:r>
            <a:r>
              <a:rPr sz="2000" dirty="0" err="1"/>
              <a:t>лучше</a:t>
            </a:r>
            <a:r>
              <a:rPr sz="2000" dirty="0"/>
              <a:t> в </a:t>
            </a:r>
            <a:r>
              <a:rPr sz="2000" dirty="0" err="1"/>
              <a:t>положении</a:t>
            </a:r>
            <a:r>
              <a:rPr sz="2000" dirty="0"/>
              <a:t> </a:t>
            </a:r>
            <a:r>
              <a:rPr sz="2000" dirty="0" err="1"/>
              <a:t>лежа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левом</a:t>
            </a:r>
            <a:r>
              <a:rPr sz="2000" dirty="0"/>
              <a:t> </a:t>
            </a:r>
            <a:r>
              <a:rPr sz="2000" dirty="0" err="1"/>
              <a:t>боку</a:t>
            </a:r>
            <a:endParaRPr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ru-RU" sz="2000" dirty="0"/>
              <a:t>м</a:t>
            </a:r>
            <a:r>
              <a:rPr sz="2000" dirty="0" err="1"/>
              <a:t>ерцательная</a:t>
            </a:r>
            <a:r>
              <a:rPr sz="2000" dirty="0"/>
              <a:t> </a:t>
            </a:r>
            <a:r>
              <a:rPr sz="2000" dirty="0" err="1"/>
              <a:t>аритмия</a:t>
            </a:r>
            <a:r>
              <a:rPr sz="2000" dirty="0"/>
              <a:t> </a:t>
            </a:r>
            <a:r>
              <a:rPr sz="2000" dirty="0" err="1"/>
              <a:t>характерна</a:t>
            </a:r>
            <a:endParaRPr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ru-RU" sz="2000" dirty="0"/>
              <a:t>ш</a:t>
            </a:r>
            <a:r>
              <a:rPr sz="2000" dirty="0" err="1"/>
              <a:t>ум</a:t>
            </a:r>
            <a:r>
              <a:rPr sz="2000" dirty="0"/>
              <a:t> </a:t>
            </a:r>
            <a:r>
              <a:rPr sz="2000" dirty="0" err="1"/>
              <a:t>Грехема-Стилла</a:t>
            </a:r>
            <a:r>
              <a:rPr sz="2000" dirty="0"/>
              <a:t> – </a:t>
            </a:r>
            <a:r>
              <a:rPr sz="2000" dirty="0" err="1"/>
              <a:t>диастолический</a:t>
            </a:r>
            <a:r>
              <a:rPr sz="2000" dirty="0"/>
              <a:t> </a:t>
            </a:r>
            <a:r>
              <a:rPr sz="2000" dirty="0" err="1"/>
              <a:t>шум</a:t>
            </a:r>
            <a:r>
              <a:rPr sz="2000" dirty="0"/>
              <a:t> </a:t>
            </a:r>
            <a:r>
              <a:rPr sz="2000" dirty="0" err="1"/>
              <a:t>во</a:t>
            </a:r>
            <a:r>
              <a:rPr sz="2000" dirty="0"/>
              <a:t> II </a:t>
            </a:r>
            <a:r>
              <a:rPr sz="2000" dirty="0" err="1"/>
              <a:t>межреберье</a:t>
            </a:r>
            <a:r>
              <a:rPr sz="2000" dirty="0"/>
              <a:t> </a:t>
            </a:r>
            <a:r>
              <a:rPr sz="2000" dirty="0" err="1"/>
              <a:t>слева</a:t>
            </a:r>
            <a:r>
              <a:rPr sz="2000" dirty="0"/>
              <a:t> </a:t>
            </a:r>
            <a:r>
              <a:rPr sz="2000" dirty="0" err="1"/>
              <a:t>от</a:t>
            </a:r>
            <a:r>
              <a:rPr sz="2000" dirty="0"/>
              <a:t> </a:t>
            </a:r>
            <a:r>
              <a:rPr sz="2000" dirty="0" err="1"/>
              <a:t>грудины</a:t>
            </a:r>
            <a:r>
              <a:rPr sz="2000" dirty="0"/>
              <a:t> </a:t>
            </a:r>
            <a:r>
              <a:rPr sz="2000" dirty="0" err="1"/>
              <a:t>из-за</a:t>
            </a:r>
            <a:r>
              <a:rPr sz="2000" dirty="0"/>
              <a:t> </a:t>
            </a:r>
            <a:r>
              <a:rPr sz="2000" dirty="0" err="1"/>
              <a:t>относительной</a:t>
            </a:r>
            <a:r>
              <a:rPr sz="2000" dirty="0"/>
              <a:t> </a:t>
            </a:r>
            <a:r>
              <a:rPr sz="2000" dirty="0" err="1"/>
              <a:t>недостаточности</a:t>
            </a:r>
            <a:r>
              <a:rPr sz="2000" dirty="0"/>
              <a:t> </a:t>
            </a:r>
            <a:r>
              <a:rPr sz="2000" dirty="0" err="1"/>
              <a:t>клапана</a:t>
            </a:r>
            <a:r>
              <a:rPr sz="2000" dirty="0"/>
              <a:t> </a:t>
            </a:r>
            <a:r>
              <a:rPr sz="2000" dirty="0" err="1"/>
              <a:t>легочной</a:t>
            </a:r>
            <a:r>
              <a:rPr sz="2000" dirty="0"/>
              <a:t> </a:t>
            </a:r>
            <a:r>
              <a:rPr sz="2000" dirty="0" err="1"/>
              <a:t>артерии</a:t>
            </a:r>
            <a:endParaRPr lang="ru-RU" sz="2000" dirty="0"/>
          </a:p>
        </p:txBody>
      </p:sp>
      <p:graphicFrame>
        <p:nvGraphicFramePr>
          <p:cNvPr id="5" name="Объект OLE1"/>
          <p:cNvGraphicFrame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M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EAAAAjAAAABAAAAGQAAAAXAAAAFAAAAAAAAAAAAAAA/38AAP9/AAAAAAAACQAAAAQAAAAC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M4EAAA0DQAARRoAAFYdAAAQAAAAJgAAAAgAAAD//////////zAAAAAUAAAAAAAAAAAA//8AAAEAAAD//wAAAQA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1891388402"/>
              </p:ext>
            </p:extLst>
          </p:nvPr>
        </p:nvGraphicFramePr>
        <p:xfrm>
          <a:off x="763588" y="1771650"/>
          <a:ext cx="3771900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Объект упаковщика для оболочки" showAsIcon="1" r:id="rId2" imgW="2703600" imgH="685800" progId="Package">
                  <p:embed/>
                </p:oleObj>
              </mc:Choice>
              <mc:Fallback>
                <p:oleObj name="Объект упаковщика для оболочки" showAsIcon="1" r:id="rId2" imgW="2703600" imgH="685800" progId="Package">
                  <p:embed/>
                  <p:pic>
                    <p:nvPicPr>
                      <p:cNvPr id="0" name="Объект OL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71650"/>
                        <a:ext cx="3771900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B74C66D8-B3A8-595E-BA81-E7EEAFCD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347">
            <a:off x="1778421" y="3821261"/>
            <a:ext cx="1623859" cy="16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E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pkIQ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AQAAAAAAAAABSwAAoAUAABAgAAAmAAAACAAAAP//////////MAAAABQAAAAAAAAAAAD//wAAAQAAAP//AAABAA=="/>
              </a:ext>
            </a:extLst>
          </p:cNvSpPr>
          <p:nvPr/>
        </p:nvSpPr>
        <p:spPr>
          <a:xfrm>
            <a:off x="695325" y="1155285"/>
            <a:ext cx="5621069" cy="44858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sz="2400" cap="none" dirty="0" err="1">
                <a:solidFill>
                  <a:srgbClr val="000000"/>
                </a:solidFill>
              </a:rPr>
              <a:t>уплотнение</a:t>
            </a:r>
            <a:r>
              <a:rPr sz="2400" cap="none" dirty="0">
                <a:solidFill>
                  <a:srgbClr val="000000"/>
                </a:solidFill>
              </a:rPr>
              <a:t>  и </a:t>
            </a:r>
            <a:r>
              <a:rPr sz="2400" cap="none" dirty="0" err="1">
                <a:solidFill>
                  <a:srgbClr val="000000"/>
                </a:solidFill>
              </a:rPr>
              <a:t>частичное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сращение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передней</a:t>
            </a:r>
            <a:r>
              <a:rPr sz="2400" cap="none" dirty="0">
                <a:solidFill>
                  <a:srgbClr val="000000"/>
                </a:solidFill>
              </a:rPr>
              <a:t> и </a:t>
            </a:r>
            <a:r>
              <a:rPr sz="2400" cap="none" dirty="0" err="1">
                <a:solidFill>
                  <a:srgbClr val="000000"/>
                </a:solidFill>
              </a:rPr>
              <a:t>задней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створок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митрального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клапана</a:t>
            </a:r>
            <a:r>
              <a:rPr sz="2400" cap="none" dirty="0">
                <a:solidFill>
                  <a:srgbClr val="000000"/>
                </a:solidFill>
              </a:rPr>
              <a:t>  </a:t>
            </a:r>
            <a:endParaRPr lang="ru-RU" sz="2400" cap="none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sz="2400" cap="none" dirty="0" err="1">
                <a:solidFill>
                  <a:srgbClr val="000000"/>
                </a:solidFill>
              </a:rPr>
              <a:t>однонаправленное</a:t>
            </a:r>
            <a:r>
              <a:rPr sz="2400" cap="none" dirty="0">
                <a:solidFill>
                  <a:srgbClr val="000000"/>
                </a:solidFill>
              </a:rPr>
              <a:t>  </a:t>
            </a:r>
            <a:r>
              <a:rPr sz="2400" cap="none" dirty="0" err="1">
                <a:solidFill>
                  <a:srgbClr val="000000"/>
                </a:solidFill>
              </a:rPr>
              <a:t>движение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створок</a:t>
            </a:r>
            <a:endParaRPr lang="ru-RU" sz="24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sz="2400" cap="none" dirty="0">
                <a:solidFill>
                  <a:srgbClr val="000000"/>
                </a:solidFill>
              </a:rPr>
              <a:t>“</a:t>
            </a:r>
            <a:r>
              <a:rPr sz="2400" cap="none" dirty="0" err="1">
                <a:solidFill>
                  <a:srgbClr val="000000"/>
                </a:solidFill>
              </a:rPr>
              <a:t>парусение</a:t>
            </a:r>
            <a:r>
              <a:rPr sz="2400" cap="none" dirty="0">
                <a:solidFill>
                  <a:srgbClr val="000000"/>
                </a:solidFill>
              </a:rPr>
              <a:t>” </a:t>
            </a:r>
            <a:r>
              <a:rPr sz="2400" cap="none" dirty="0" err="1">
                <a:solidFill>
                  <a:srgbClr val="000000"/>
                </a:solidFill>
              </a:rPr>
              <a:t>передней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створки</a:t>
            </a:r>
            <a:endParaRPr lang="ru-RU" sz="24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sz="2400" cap="none" dirty="0" err="1">
                <a:solidFill>
                  <a:srgbClr val="000000"/>
                </a:solidFill>
              </a:rPr>
              <a:t>увеличение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размеров</a:t>
            </a:r>
            <a:r>
              <a:rPr sz="2400" cap="none" dirty="0">
                <a:solidFill>
                  <a:srgbClr val="000000"/>
                </a:solidFill>
              </a:rPr>
              <a:t> ЛП и ПЖ</a:t>
            </a:r>
            <a:endParaRPr lang="ru-RU" sz="2400" cap="none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sz="2400" cap="none" dirty="0" err="1">
                <a:solidFill>
                  <a:srgbClr val="000000"/>
                </a:solidFill>
              </a:rPr>
              <a:t>уменьшение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площади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митрального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отверстия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endParaRPr lang="ru-RU" sz="2400" cap="none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sz="2400" cap="none" dirty="0" err="1">
                <a:solidFill>
                  <a:srgbClr val="000000"/>
                </a:solidFill>
              </a:rPr>
              <a:t>высокий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диастолический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градиент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давления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между</a:t>
            </a:r>
            <a:r>
              <a:rPr sz="2400" cap="none" dirty="0">
                <a:solidFill>
                  <a:srgbClr val="000000"/>
                </a:solidFill>
              </a:rPr>
              <a:t> ЛП и ЛЖ</a:t>
            </a:r>
          </a:p>
        </p:txBody>
      </p:sp>
      <p:pic>
        <p:nvPicPr>
          <p:cNvPr id="4" name="Рисунок 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DgUUFo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N83AADDGgAAZ0oAAOo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571030" y="1184573"/>
            <a:ext cx="4472109" cy="38980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vAEAACIkAAB4NwAAMCoAAAAAAAAmAAAACAAAAP//////////MAAAABQAAAAAAAAAAAD//wAAAQAAAP//AAABAA=="/>
              </a:ext>
            </a:extLst>
          </p:cNvSpPr>
          <p:nvPr/>
        </p:nvSpPr>
        <p:spPr>
          <a:xfrm>
            <a:off x="2761615" y="5873750"/>
            <a:ext cx="8735060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cap="none"/>
            </a:pPr>
            <a:r>
              <a:rPr lang="ru-RU" dirty="0">
                <a:solidFill>
                  <a:srgbClr val="000000"/>
                </a:solidFill>
              </a:rPr>
              <a:t>Рисунок</a:t>
            </a:r>
            <a:r>
              <a:rPr cap="none" dirty="0">
                <a:solidFill>
                  <a:srgbClr val="000000"/>
                </a:solidFill>
              </a:rPr>
              <a:t> "</a:t>
            </a:r>
            <a:r>
              <a:rPr cap="none" dirty="0" err="1">
                <a:solidFill>
                  <a:srgbClr val="000000"/>
                </a:solidFill>
              </a:rPr>
              <a:t>Митральные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пороки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сердца</a:t>
            </a:r>
            <a:r>
              <a:rPr cap="none" dirty="0">
                <a:solidFill>
                  <a:srgbClr val="000000"/>
                </a:solidFill>
              </a:rPr>
              <a:t> и </a:t>
            </a:r>
            <a:r>
              <a:rPr cap="none" dirty="0" err="1">
                <a:solidFill>
                  <a:srgbClr val="000000"/>
                </a:solidFill>
              </a:rPr>
              <a:t>легочная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гипертензия</a:t>
            </a:r>
            <a:r>
              <a:rPr cap="none" dirty="0">
                <a:solidFill>
                  <a:srgbClr val="000000"/>
                </a:solidFill>
              </a:rPr>
              <a:t> в </a:t>
            </a:r>
            <a:r>
              <a:rPr cap="none" dirty="0" err="1">
                <a:solidFill>
                  <a:srgbClr val="000000"/>
                </a:solidFill>
              </a:rPr>
              <a:t>практике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ревматолога</a:t>
            </a:r>
            <a:r>
              <a:rPr cap="none" dirty="0">
                <a:solidFill>
                  <a:srgbClr val="000000"/>
                </a:solidFill>
              </a:rPr>
              <a:t> и </a:t>
            </a:r>
            <a:r>
              <a:rPr cap="none" dirty="0" err="1">
                <a:solidFill>
                  <a:srgbClr val="000000"/>
                </a:solidFill>
              </a:rPr>
              <a:t>терапевта</a:t>
            </a:r>
            <a:r>
              <a:rPr cap="none" dirty="0">
                <a:solidFill>
                  <a:srgbClr val="000000"/>
                </a:solidFill>
              </a:rPr>
              <a:t>" </a:t>
            </a:r>
            <a:r>
              <a:rPr cap="none" dirty="0" err="1">
                <a:solidFill>
                  <a:srgbClr val="000000"/>
                </a:solidFill>
              </a:rPr>
              <a:t>Лекция</a:t>
            </a:r>
            <a:r>
              <a:rPr cap="none" dirty="0">
                <a:solidFill>
                  <a:srgbClr val="000000"/>
                </a:solidFill>
              </a:rPr>
              <a:t> №1. </a:t>
            </a:r>
            <a:r>
              <a:rPr cap="none" dirty="0" err="1">
                <a:solidFill>
                  <a:srgbClr val="000000"/>
                </a:solidFill>
              </a:rPr>
              <a:t>Митральный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стеноз</a:t>
            </a:r>
            <a:r>
              <a:rPr cap="none" dirty="0">
                <a:solidFill>
                  <a:srgbClr val="000000"/>
                </a:solidFill>
              </a:rPr>
              <a:t>, </a:t>
            </a:r>
            <a:r>
              <a:rPr cap="none" dirty="0" err="1">
                <a:solidFill>
                  <a:srgbClr val="000000"/>
                </a:solidFill>
              </a:rPr>
              <a:t>Шостак</a:t>
            </a:r>
            <a:r>
              <a:rPr cap="none" dirty="0">
                <a:solidFill>
                  <a:srgbClr val="000000"/>
                </a:solidFill>
              </a:rPr>
              <a:t> Н.А., </a:t>
            </a:r>
            <a:r>
              <a:rPr cap="none" dirty="0" err="1">
                <a:solidFill>
                  <a:srgbClr val="000000"/>
                </a:solidFill>
              </a:rPr>
              <a:t>Клименко</a:t>
            </a:r>
            <a:r>
              <a:rPr cap="none" dirty="0">
                <a:solidFill>
                  <a:srgbClr val="000000"/>
                </a:solidFill>
              </a:rPr>
              <a:t> А.А., </a:t>
            </a:r>
            <a:r>
              <a:rPr cap="none" dirty="0" err="1">
                <a:solidFill>
                  <a:srgbClr val="000000"/>
                </a:solidFill>
              </a:rPr>
              <a:t>Андрияшкина</a:t>
            </a:r>
            <a:r>
              <a:rPr cap="none" dirty="0">
                <a:solidFill>
                  <a:srgbClr val="000000"/>
                </a:solidFill>
              </a:rPr>
              <a:t> Д.Ю., </a:t>
            </a:r>
            <a:r>
              <a:rPr cap="none" dirty="0" err="1">
                <a:solidFill>
                  <a:srgbClr val="000000"/>
                </a:solidFill>
              </a:rPr>
              <a:t>Новиков</a:t>
            </a:r>
            <a:r>
              <a:rPr cap="none" dirty="0">
                <a:solidFill>
                  <a:srgbClr val="000000"/>
                </a:solidFill>
              </a:rPr>
              <a:t> И.В </a:t>
            </a:r>
            <a:r>
              <a:rPr dirty="0"/>
              <a:t>-</a:t>
            </a:r>
          </a:p>
          <a:p>
            <a:pPr algn="r"/>
            <a:endParaRPr dirty="0"/>
          </a:p>
        </p:txBody>
      </p:sp>
      <p:sp>
        <p:nvSpPr>
          <p:cNvPr id="8" name="Текстовое поле2">
            <a:extLst>
              <a:ext uri="{FF2B5EF4-FFF2-40B4-BE49-F238E27FC236}">
                <a16:creationId xmlns:a16="http://schemas.microsoft.com/office/drawing/2014/main" id="{83B71CCD-E9BC-2A4B-6CB3-54F3CC47E149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mg8AAIkDAADwQwAARQoAAAAAAAAmAAAACAAAAP//////////MAAAABQAAAAAAAAAAAD//wAAAQAAAP//AAABAA=="/>
              </a:ext>
            </a:extLst>
          </p:cNvSpPr>
          <p:nvPr/>
        </p:nvSpPr>
        <p:spPr>
          <a:xfrm>
            <a:off x="515815" y="437833"/>
            <a:ext cx="10980860" cy="7297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/>
            <a:r>
              <a:rPr lang="ru-RU" sz="2800" b="1" cap="none" dirty="0" err="1">
                <a:solidFill>
                  <a:srgbClr val="C00000"/>
                </a:solidFill>
              </a:rPr>
              <a:t>Эхо</a:t>
            </a:r>
            <a:r>
              <a:rPr lang="ru-RU" sz="2800" b="1" dirty="0" err="1">
                <a:solidFill>
                  <a:srgbClr val="C00000"/>
                </a:solidFill>
              </a:rPr>
              <a:t>КГ</a:t>
            </a:r>
            <a:r>
              <a:rPr lang="ru-RU" sz="2800" b="1" dirty="0">
                <a:solidFill>
                  <a:srgbClr val="C00000"/>
                </a:solidFill>
              </a:rPr>
              <a:t>-картина </a:t>
            </a:r>
            <a:r>
              <a:rPr lang="ru-RU" sz="2800" b="1" cap="none" dirty="0">
                <a:solidFill>
                  <a:srgbClr val="C00000"/>
                </a:solidFill>
              </a:rPr>
              <a:t>при стенозе митрального клапана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DF9CF80-FB43-3CED-77E0-5DCBF6B1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749" y="5141742"/>
            <a:ext cx="5092503" cy="471268"/>
          </a:xfrm>
        </p:spPr>
        <p:txBody>
          <a:bodyPr/>
          <a:lstStyle/>
          <a:p>
            <a:pPr algn="l"/>
            <a:r>
              <a:rPr lang="ru-RU" sz="2000" dirty="0" err="1">
                <a:solidFill>
                  <a:srgbClr val="01080F"/>
                </a:solidFill>
              </a:rPr>
              <a:t>Парастернальная</a:t>
            </a:r>
            <a:r>
              <a:rPr lang="ru-RU" sz="2000" dirty="0">
                <a:solidFill>
                  <a:srgbClr val="01080F"/>
                </a:solidFill>
              </a:rPr>
              <a:t> позиция, длинная ось ЛЖ</a:t>
            </a:r>
            <a:endParaRPr lang="x-none" sz="2000" dirty="0">
              <a:solidFill>
                <a:srgbClr val="01080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3FB52-51AC-965F-829A-610E2E8C4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1">
            <a:extLst>
              <a:ext uri="{FF2B5EF4-FFF2-40B4-BE49-F238E27FC236}">
                <a16:creationId xmlns:a16="http://schemas.microsoft.com/office/drawing/2014/main" id="{765845A7-A92B-5768-C6D3-0A592AD317B3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AAAAACrCAAAcSEAALkhAAAQAAAAJgAAAAgAAAD//////////zAAAAAUAAAAAAAAAAAA//8AAAEAAAD//wAAAQA="/>
              </a:ext>
            </a:extLst>
          </p:cNvPicPr>
          <p:nvPr/>
        </p:nvPicPr>
        <p:blipFill>
          <a:blip r:embed="rId2"/>
          <a:srcRect l="1653" t="26451" r="2800" b="5823"/>
          <a:stretch/>
        </p:blipFill>
        <p:spPr>
          <a:xfrm>
            <a:off x="695325" y="1825283"/>
            <a:ext cx="6039729" cy="32074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Текстовое поле1">
            <a:extLst>
              <a:ext uri="{FF2B5EF4-FFF2-40B4-BE49-F238E27FC236}">
                <a16:creationId xmlns:a16="http://schemas.microsoft.com/office/drawing/2014/main" id="{14E563F4-448B-E10E-FDA8-D7079BCBAE63}"/>
              </a:ext>
            </a:extLst>
          </p:cNvPr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vAEAACIkAAB4NwAAMCoAAAAAAAAmAAAACAAAAP//////////MAAAABQAAAAAAAAAAAD//wAAAQAAAP//AAABAA=="/>
              </a:ext>
            </a:extLst>
          </p:cNvSpPr>
          <p:nvPr/>
        </p:nvSpPr>
        <p:spPr>
          <a:xfrm>
            <a:off x="2897945" y="5883275"/>
            <a:ext cx="873506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cap="none"/>
            </a:pPr>
            <a:r>
              <a:rPr lang="ru-RU" dirty="0">
                <a:solidFill>
                  <a:srgbClr val="000000"/>
                </a:solidFill>
              </a:rPr>
              <a:t>Рисунок</a:t>
            </a:r>
            <a:r>
              <a:rPr cap="none" dirty="0">
                <a:solidFill>
                  <a:srgbClr val="000000"/>
                </a:solidFill>
              </a:rPr>
              <a:t> "</a:t>
            </a:r>
            <a:r>
              <a:rPr cap="none" dirty="0" err="1">
                <a:solidFill>
                  <a:srgbClr val="000000"/>
                </a:solidFill>
              </a:rPr>
              <a:t>Митральные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пороки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сердца</a:t>
            </a:r>
            <a:r>
              <a:rPr cap="none" dirty="0">
                <a:solidFill>
                  <a:srgbClr val="000000"/>
                </a:solidFill>
              </a:rPr>
              <a:t> и </a:t>
            </a:r>
            <a:r>
              <a:rPr cap="none" dirty="0" err="1">
                <a:solidFill>
                  <a:srgbClr val="000000"/>
                </a:solidFill>
              </a:rPr>
              <a:t>легочная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гипертензия</a:t>
            </a:r>
            <a:r>
              <a:rPr cap="none" dirty="0">
                <a:solidFill>
                  <a:srgbClr val="000000"/>
                </a:solidFill>
              </a:rPr>
              <a:t> в </a:t>
            </a:r>
            <a:r>
              <a:rPr cap="none" dirty="0" err="1">
                <a:solidFill>
                  <a:srgbClr val="000000"/>
                </a:solidFill>
              </a:rPr>
              <a:t>практике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ревматолога</a:t>
            </a:r>
            <a:r>
              <a:rPr cap="none" dirty="0">
                <a:solidFill>
                  <a:srgbClr val="000000"/>
                </a:solidFill>
              </a:rPr>
              <a:t> и </a:t>
            </a:r>
            <a:r>
              <a:rPr cap="none" dirty="0" err="1">
                <a:solidFill>
                  <a:srgbClr val="000000"/>
                </a:solidFill>
              </a:rPr>
              <a:t>терапевта</a:t>
            </a:r>
            <a:r>
              <a:rPr cap="none" dirty="0">
                <a:solidFill>
                  <a:srgbClr val="000000"/>
                </a:solidFill>
              </a:rPr>
              <a:t>" </a:t>
            </a:r>
            <a:r>
              <a:rPr cap="none" dirty="0" err="1">
                <a:solidFill>
                  <a:srgbClr val="000000"/>
                </a:solidFill>
              </a:rPr>
              <a:t>Лекция</a:t>
            </a:r>
            <a:r>
              <a:rPr cap="none" dirty="0">
                <a:solidFill>
                  <a:srgbClr val="000000"/>
                </a:solidFill>
              </a:rPr>
              <a:t> №1. </a:t>
            </a:r>
            <a:r>
              <a:rPr cap="none" dirty="0" err="1">
                <a:solidFill>
                  <a:srgbClr val="000000"/>
                </a:solidFill>
              </a:rPr>
              <a:t>Митральный</a:t>
            </a:r>
            <a:r>
              <a:rPr cap="none" dirty="0">
                <a:solidFill>
                  <a:srgbClr val="000000"/>
                </a:solidFill>
              </a:rPr>
              <a:t> </a:t>
            </a:r>
            <a:r>
              <a:rPr cap="none" dirty="0" err="1">
                <a:solidFill>
                  <a:srgbClr val="000000"/>
                </a:solidFill>
              </a:rPr>
              <a:t>стеноз</a:t>
            </a:r>
            <a:r>
              <a:rPr cap="none" dirty="0">
                <a:solidFill>
                  <a:srgbClr val="000000"/>
                </a:solidFill>
              </a:rPr>
              <a:t>, </a:t>
            </a:r>
            <a:r>
              <a:rPr cap="none" dirty="0" err="1">
                <a:solidFill>
                  <a:srgbClr val="000000"/>
                </a:solidFill>
              </a:rPr>
              <a:t>Шостак</a:t>
            </a:r>
            <a:r>
              <a:rPr cap="none" dirty="0">
                <a:solidFill>
                  <a:srgbClr val="000000"/>
                </a:solidFill>
              </a:rPr>
              <a:t> Н.А., </a:t>
            </a:r>
            <a:r>
              <a:rPr cap="none" dirty="0" err="1">
                <a:solidFill>
                  <a:srgbClr val="000000"/>
                </a:solidFill>
              </a:rPr>
              <a:t>Клименко</a:t>
            </a:r>
            <a:r>
              <a:rPr cap="none" dirty="0">
                <a:solidFill>
                  <a:srgbClr val="000000"/>
                </a:solidFill>
              </a:rPr>
              <a:t> А.А., </a:t>
            </a:r>
            <a:r>
              <a:rPr cap="none" dirty="0" err="1">
                <a:solidFill>
                  <a:srgbClr val="000000"/>
                </a:solidFill>
              </a:rPr>
              <a:t>Андрияшкина</a:t>
            </a:r>
            <a:r>
              <a:rPr cap="none" dirty="0">
                <a:solidFill>
                  <a:srgbClr val="000000"/>
                </a:solidFill>
              </a:rPr>
              <a:t> Д.Ю., </a:t>
            </a:r>
            <a:r>
              <a:rPr cap="none" dirty="0" err="1">
                <a:solidFill>
                  <a:srgbClr val="000000"/>
                </a:solidFill>
              </a:rPr>
              <a:t>Новиков</a:t>
            </a:r>
            <a:r>
              <a:rPr cap="none" dirty="0">
                <a:solidFill>
                  <a:srgbClr val="000000"/>
                </a:solidFill>
              </a:rPr>
              <a:t> И.В </a:t>
            </a:r>
            <a:r>
              <a:rPr dirty="0"/>
              <a:t>-</a:t>
            </a:r>
          </a:p>
          <a:p>
            <a:pPr algn="r"/>
            <a:endParaRPr dirty="0"/>
          </a:p>
        </p:txBody>
      </p:sp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6D89578-B361-9C32-FB1C-75061FD98AAE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32snZxMAAAAlAAAAEQAAAC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BUVo9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PwhAADJCAAAAEsAAE0bAAAQAAAAJgAAAAgAAAD//////////zAAAAAUAAAAAAAAAAAA//8AAAEAAAD//wAAAQA="/>
              </a:ext>
            </a:extLst>
          </p:cNvPicPr>
          <p:nvPr/>
        </p:nvPicPr>
        <p:blipFill>
          <a:blip r:embed="rId3"/>
          <a:srcRect l="51211" t="2956"/>
          <a:stretch/>
        </p:blipFill>
        <p:spPr>
          <a:xfrm>
            <a:off x="7104184" y="1421726"/>
            <a:ext cx="3882683" cy="359251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Текстовое поле2">
            <a:extLst>
              <a:ext uri="{FF2B5EF4-FFF2-40B4-BE49-F238E27FC236}">
                <a16:creationId xmlns:a16="http://schemas.microsoft.com/office/drawing/2014/main" id="{D3B9D655-552B-0DCF-7BAE-63F79DBE4AE7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mg8AAIkDAADwQwAARQoAAAAAAAAmAAAACAAAAP//////////MAAAABQAAAAAAAAAAAD//wAAAQAAAP//AAABAA=="/>
              </a:ext>
            </a:extLst>
          </p:cNvSpPr>
          <p:nvPr/>
        </p:nvSpPr>
        <p:spPr>
          <a:xfrm>
            <a:off x="1586914" y="620713"/>
            <a:ext cx="9018172" cy="775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/>
            <a:r>
              <a:rPr lang="ru-RU" sz="2800" b="1" cap="none" dirty="0">
                <a:solidFill>
                  <a:srgbClr val="C00000"/>
                </a:solidFill>
              </a:rPr>
              <a:t>Классификация тяжести митрального стеноза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F7D5064-BA43-47DD-1B7C-04084F43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2" y="2693963"/>
            <a:ext cx="567396" cy="597877"/>
          </a:xfrm>
        </p:spPr>
        <p:txBody>
          <a:bodyPr/>
          <a:lstStyle/>
          <a:p>
            <a:r>
              <a:rPr lang="en-US" sz="2000" dirty="0">
                <a:highlight>
                  <a:srgbClr val="FFFF00"/>
                </a:highlight>
              </a:rPr>
              <a:t>MV</a:t>
            </a:r>
            <a:endParaRPr lang="x-none" sz="2000" dirty="0">
              <a:highlight>
                <a:srgbClr val="FFFF00"/>
              </a:highlight>
            </a:endParaRPr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EF8A44BE-1AD9-E1D5-D542-E6F2621363E7}"/>
              </a:ext>
            </a:extLst>
          </p:cNvPr>
          <p:cNvSpPr txBox="1">
            <a:spLocks/>
          </p:cNvSpPr>
          <p:nvPr/>
        </p:nvSpPr>
        <p:spPr>
          <a:xfrm>
            <a:off x="6555544" y="5057335"/>
            <a:ext cx="5387926" cy="56974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SimSun" charset="0"/>
                <a:cs typeface="Times New Roman" pitchFamily="1" charset="-52"/>
              </a:defRPr>
            </a:lvl9pPr>
          </a:lstStyle>
          <a:p>
            <a:pPr algn="l"/>
            <a:r>
              <a:rPr lang="ru-RU" sz="2000" dirty="0" err="1">
                <a:solidFill>
                  <a:srgbClr val="01080F"/>
                </a:solidFill>
              </a:rPr>
              <a:t>Парастернальная</a:t>
            </a:r>
            <a:r>
              <a:rPr lang="ru-RU" sz="2000" dirty="0">
                <a:solidFill>
                  <a:srgbClr val="01080F"/>
                </a:solidFill>
              </a:rPr>
              <a:t> позиция короткая ось ЛЖ, </a:t>
            </a:r>
          </a:p>
          <a:p>
            <a:pPr algn="l"/>
            <a:r>
              <a:rPr lang="ru-RU" sz="2000" dirty="0">
                <a:solidFill>
                  <a:srgbClr val="01080F"/>
                </a:solidFill>
              </a:rPr>
              <a:t>на уровне митрального клапана</a:t>
            </a:r>
            <a:endParaRPr lang="x-none" sz="2000" dirty="0">
              <a:solidFill>
                <a:srgbClr val="0108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5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E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7+/P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hhkAAAkCAAAGPwAASQQAABAgAAAmAAAACAAAAP//////////MAAAABQAAAAAAAAAAAD//wAAAQAAAP//AAABAA=="/>
              </a:ext>
            </a:extLst>
          </p:cNvSpPr>
          <p:nvPr/>
        </p:nvSpPr>
        <p:spPr>
          <a:xfrm>
            <a:off x="695325" y="845797"/>
            <a:ext cx="5419872" cy="532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b="1" cap="none">
                <a:solidFill>
                  <a:srgbClr val="FF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rPr lang="ru-RU" sz="2400" dirty="0">
                <a:solidFill>
                  <a:srgbClr val="C00000"/>
                </a:solidFill>
              </a:rPr>
              <a:t>Медикаментозное лечение 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vTm9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AAAAAF4HAADFSQAAqxEAABAAAAAmAAAACAAAAP//////////MAAAABQAAAAAAAAAAAD//wAAAQAAAP//AAABAA=="/>
              </a:ext>
            </a:extLst>
          </p:cNvSpPr>
          <p:nvPr/>
        </p:nvSpPr>
        <p:spPr>
          <a:xfrm>
            <a:off x="695325" y="1819174"/>
            <a:ext cx="5550730" cy="43101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609600" indent="-609600">
              <a:spcBef>
                <a:spcPts val="0"/>
              </a:spcBef>
              <a:buAutoNum type="arabicPeriod"/>
              <a:defRPr cap="none">
                <a:solidFill>
                  <a:srgbClr val="000000"/>
                </a:solidFill>
              </a:defRPr>
            </a:pPr>
            <a:r>
              <a:rPr sz="2200" dirty="0" err="1"/>
              <a:t>Лечение</a:t>
            </a:r>
            <a:r>
              <a:rPr sz="2200" dirty="0"/>
              <a:t> и </a:t>
            </a:r>
            <a:r>
              <a:rPr sz="2200" dirty="0" err="1"/>
              <a:t>профилактика</a:t>
            </a:r>
            <a:r>
              <a:rPr sz="2200" dirty="0"/>
              <a:t> </a:t>
            </a:r>
            <a:r>
              <a:rPr sz="2200" dirty="0" err="1"/>
              <a:t>ревматизма</a:t>
            </a:r>
            <a:endParaRPr sz="2200" dirty="0"/>
          </a:p>
          <a:p>
            <a:pPr marL="609600" indent="-609600">
              <a:buAutoNum type="arabicPeriod"/>
              <a:defRPr cap="none">
                <a:solidFill>
                  <a:srgbClr val="000000"/>
                </a:solidFill>
              </a:defRPr>
            </a:pPr>
            <a:r>
              <a:rPr sz="2200" dirty="0" err="1"/>
              <a:t>Лечение</a:t>
            </a:r>
            <a:r>
              <a:rPr sz="2200" dirty="0"/>
              <a:t> </a:t>
            </a:r>
            <a:r>
              <a:rPr sz="2200" dirty="0" err="1"/>
              <a:t>нарушений</a:t>
            </a:r>
            <a:r>
              <a:rPr sz="2200" dirty="0"/>
              <a:t> </a:t>
            </a:r>
            <a:r>
              <a:rPr sz="2200" dirty="0" err="1"/>
              <a:t>ритма</a:t>
            </a:r>
            <a:r>
              <a:rPr sz="2200" dirty="0"/>
              <a:t> и </a:t>
            </a:r>
            <a:r>
              <a:rPr sz="2200" dirty="0" err="1"/>
              <a:t>сердечной</a:t>
            </a:r>
            <a:r>
              <a:rPr sz="2200" dirty="0"/>
              <a:t> </a:t>
            </a:r>
            <a:r>
              <a:rPr sz="2200" dirty="0" err="1"/>
              <a:t>недостаточности</a:t>
            </a:r>
            <a:r>
              <a:rPr lang="ru-RU" sz="22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  <a:defRPr cap="none">
                <a:solidFill>
                  <a:srgbClr val="000000"/>
                </a:solidFill>
              </a:defRPr>
            </a:pPr>
            <a:r>
              <a:rPr sz="2200" dirty="0" err="1"/>
              <a:t>диуретики</a:t>
            </a:r>
            <a:r>
              <a:rPr sz="2200" dirty="0"/>
              <a:t> и </a:t>
            </a:r>
            <a:r>
              <a:rPr sz="2200" dirty="0" err="1"/>
              <a:t>нитраты</a:t>
            </a:r>
            <a:r>
              <a:rPr sz="2200" dirty="0"/>
              <a:t> </a:t>
            </a:r>
            <a:r>
              <a:rPr sz="2200" dirty="0" err="1"/>
              <a:t>для</a:t>
            </a:r>
            <a:r>
              <a:rPr sz="2200" dirty="0"/>
              <a:t> </a:t>
            </a:r>
            <a:r>
              <a:rPr sz="2200" dirty="0" err="1"/>
              <a:t>уменьшения</a:t>
            </a:r>
            <a:r>
              <a:rPr sz="2200" dirty="0"/>
              <a:t>  </a:t>
            </a:r>
            <a:r>
              <a:rPr sz="2200" dirty="0" err="1"/>
              <a:t>преднагрузки</a:t>
            </a:r>
            <a:r>
              <a:rPr sz="2200" dirty="0"/>
              <a:t> </a:t>
            </a:r>
            <a:r>
              <a:rPr sz="2200" dirty="0" err="1"/>
              <a:t>под</a:t>
            </a:r>
            <a:r>
              <a:rPr sz="2200" dirty="0"/>
              <a:t> </a:t>
            </a:r>
            <a:r>
              <a:rPr sz="2200" dirty="0" err="1"/>
              <a:t>контролем</a:t>
            </a:r>
            <a:r>
              <a:rPr sz="2200" dirty="0"/>
              <a:t> </a:t>
            </a:r>
            <a:r>
              <a:rPr sz="2200" dirty="0" err="1"/>
              <a:t>сердечного</a:t>
            </a:r>
            <a:r>
              <a:rPr sz="2200" dirty="0"/>
              <a:t> </a:t>
            </a:r>
            <a:r>
              <a:rPr sz="2200" dirty="0" err="1"/>
              <a:t>выброса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Ø"/>
              <a:defRPr cap="none">
                <a:solidFill>
                  <a:srgbClr val="000000"/>
                </a:solidFill>
              </a:defRPr>
            </a:pPr>
            <a:r>
              <a:rPr sz="2200" dirty="0"/>
              <a:t>β-</a:t>
            </a:r>
            <a:r>
              <a:rPr sz="2200" dirty="0" err="1"/>
              <a:t>адреноблокаторы</a:t>
            </a:r>
            <a:r>
              <a:rPr sz="2200" dirty="0"/>
              <a:t> </a:t>
            </a:r>
            <a:r>
              <a:rPr sz="2200" dirty="0" err="1"/>
              <a:t>для</a:t>
            </a:r>
            <a:r>
              <a:rPr sz="2200" dirty="0"/>
              <a:t> </a:t>
            </a:r>
            <a:r>
              <a:rPr sz="2200" dirty="0" err="1"/>
              <a:t>уменьшения</a:t>
            </a:r>
            <a:r>
              <a:rPr sz="2200" dirty="0"/>
              <a:t> ЧСС  и ↓ </a:t>
            </a:r>
            <a:r>
              <a:rPr sz="2200" dirty="0" err="1"/>
              <a:t>давления</a:t>
            </a:r>
            <a:r>
              <a:rPr sz="2200" dirty="0"/>
              <a:t> в ЛП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Ø"/>
              <a:defRPr cap="none">
                <a:solidFill>
                  <a:srgbClr val="000000"/>
                </a:solidFill>
              </a:defRPr>
            </a:pPr>
            <a:r>
              <a:rPr sz="2200" dirty="0" err="1"/>
              <a:t>сердечные</a:t>
            </a:r>
            <a:r>
              <a:rPr sz="2200" dirty="0"/>
              <a:t> </a:t>
            </a:r>
            <a:r>
              <a:rPr sz="2200" dirty="0" err="1"/>
              <a:t>гликозиды</a:t>
            </a:r>
            <a:r>
              <a:rPr sz="2200" dirty="0"/>
              <a:t> </a:t>
            </a:r>
            <a:r>
              <a:rPr sz="2200" dirty="0" err="1"/>
              <a:t>только</a:t>
            </a:r>
            <a:r>
              <a:rPr sz="2200" dirty="0"/>
              <a:t> </a:t>
            </a:r>
            <a:r>
              <a:rPr sz="2200" dirty="0" err="1"/>
              <a:t>при</a:t>
            </a:r>
            <a:r>
              <a:rPr sz="2200" dirty="0"/>
              <a:t> </a:t>
            </a:r>
            <a:r>
              <a:rPr sz="2200" dirty="0" err="1"/>
              <a:t>мерцательной</a:t>
            </a:r>
            <a:r>
              <a:rPr sz="2200" dirty="0"/>
              <a:t> </a:t>
            </a:r>
            <a:r>
              <a:rPr sz="2200" dirty="0" err="1"/>
              <a:t>аритмии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Ø"/>
              <a:defRPr cap="none">
                <a:solidFill>
                  <a:srgbClr val="000000"/>
                </a:solidFill>
              </a:defRPr>
            </a:pPr>
            <a:r>
              <a:rPr sz="2200" dirty="0" err="1"/>
              <a:t>антикоагулянты</a:t>
            </a:r>
            <a:r>
              <a:rPr sz="2200" dirty="0"/>
              <a:t>; </a:t>
            </a:r>
            <a:r>
              <a:rPr sz="2200" dirty="0" err="1"/>
              <a:t>малые</a:t>
            </a:r>
            <a:r>
              <a:rPr sz="2200" dirty="0"/>
              <a:t> </a:t>
            </a:r>
            <a:r>
              <a:rPr sz="2200" dirty="0" err="1"/>
              <a:t>дозы</a:t>
            </a:r>
            <a:r>
              <a:rPr sz="2200" dirty="0"/>
              <a:t> ИАПФ)</a:t>
            </a:r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sCsAAAgoAABjSgAAcCkAAAAAAAAmAAAACAAAAP//////////MAAAABQAAAAAAAAAAAD//wAAAQAAAP//AAABAA=="/>
              </a:ext>
            </a:extLst>
          </p:cNvSpPr>
          <p:nvPr/>
        </p:nvSpPr>
        <p:spPr>
          <a:xfrm>
            <a:off x="6632819" y="5900738"/>
            <a:ext cx="4990465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b="1" cap="none">
                <a:solidFill>
                  <a:srgbClr val="000000"/>
                </a:solidFill>
              </a:defRPr>
            </a:pP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 «</a:t>
            </a:r>
            <a:r>
              <a:rPr dirty="0" err="1"/>
              <a:t>Митральный</a:t>
            </a:r>
            <a:r>
              <a:rPr dirty="0"/>
              <a:t> </a:t>
            </a:r>
            <a:r>
              <a:rPr dirty="0" err="1"/>
              <a:t>стеноз</a:t>
            </a:r>
            <a:r>
              <a:rPr dirty="0"/>
              <a:t>» </a:t>
            </a:r>
            <a:r>
              <a:rPr dirty="0" err="1"/>
              <a:t>от</a:t>
            </a:r>
            <a:r>
              <a:rPr dirty="0"/>
              <a:t> 27.10.2016 </a:t>
            </a:r>
            <a:r>
              <a:rPr dirty="0" err="1"/>
              <a:t>года</a:t>
            </a:r>
            <a:r>
              <a:rPr dirty="0"/>
              <a:t> №14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B8ED7EE-5A90-9526-4FF0-FD61D7786F68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E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7+/P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hhkAAAkCAAAGPwAASQQAABAgAAAmAAAACAAAAP//////////MAAAABQAAAAAAAAAAAD//wAAAQAAAP//AAABAA=="/>
              </a:ext>
            </a:extLst>
          </p:cNvSpPr>
          <p:nvPr/>
        </p:nvSpPr>
        <p:spPr>
          <a:xfrm>
            <a:off x="2683706" y="3966479"/>
            <a:ext cx="6096000" cy="532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b="1" cap="none">
                <a:solidFill>
                  <a:srgbClr val="FF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endParaRPr sz="280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0308423-BFC0-4AB8-2EDD-334108953FB7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vTm9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AAAAAF4HAADFSQAAqxEAABAAAAAmAAAACAAAAP//////////MAAAABQAAAAAAAAAAAD//wAAAQAAAP//AAABAA=="/>
              </a:ext>
            </a:extLst>
          </p:cNvSpPr>
          <p:nvPr/>
        </p:nvSpPr>
        <p:spPr>
          <a:xfrm>
            <a:off x="6482202" y="1871003"/>
            <a:ext cx="5709798" cy="39952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0" i="0" dirty="0" err="1">
                <a:solidFill>
                  <a:srgbClr val="202124"/>
                </a:solidFill>
                <a:effectLst/>
                <a:latin typeface="-apple-system"/>
              </a:rPr>
              <a:t>балонная</a:t>
            </a: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 </a:t>
            </a:r>
            <a:r>
              <a:rPr lang="ru-RU" sz="2200" b="0" i="0" dirty="0" err="1">
                <a:solidFill>
                  <a:srgbClr val="202124"/>
                </a:solidFill>
                <a:effectLst/>
                <a:latin typeface="-apple-system"/>
              </a:rPr>
              <a:t>вальвулопластика</a:t>
            </a: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 (проведение только в клиниках, имеющих большой опыт данных процедур)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иссечение фиброзной мембраны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рассечение папиллярных мышц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0" i="0" dirty="0" err="1">
                <a:solidFill>
                  <a:srgbClr val="202124"/>
                </a:solidFill>
                <a:effectLst/>
                <a:latin typeface="-apple-system"/>
              </a:rPr>
              <a:t>фенестрация</a:t>
            </a: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 </a:t>
            </a:r>
            <a:r>
              <a:rPr lang="ru-RU" sz="2200" b="0" i="0" dirty="0" err="1">
                <a:solidFill>
                  <a:srgbClr val="202124"/>
                </a:solidFill>
                <a:effectLst/>
                <a:latin typeface="-apple-system"/>
              </a:rPr>
              <a:t>межхордального</a:t>
            </a: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 пространства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комиссуротомия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202124"/>
                </a:solidFill>
                <a:effectLst/>
                <a:latin typeface="-apple-system"/>
              </a:rPr>
              <a:t>протезирование митрального клапана</a:t>
            </a:r>
          </a:p>
          <a:p>
            <a:pPr>
              <a:spcBef>
                <a:spcPts val="0"/>
              </a:spcBef>
              <a:defRPr cap="none">
                <a:solidFill>
                  <a:srgbClr val="000000"/>
                </a:solidFill>
              </a:defRPr>
            </a:pPr>
            <a:endParaRPr sz="22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D859904-8FB6-5CC9-A932-390BF49F2A98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E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7+/P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hhkAAAkCAAAGPwAASQQAABAgAAAmAAAACAAAAP//////////MAAAABQAAAAAAAAAAAD//wAAAQAAAP//AAABAA=="/>
              </a:ext>
            </a:extLst>
          </p:cNvSpPr>
          <p:nvPr/>
        </p:nvSpPr>
        <p:spPr>
          <a:xfrm>
            <a:off x="6457070" y="817659"/>
            <a:ext cx="5268792" cy="8423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b="1" cap="none">
                <a:solidFill>
                  <a:srgbClr val="FF0000"/>
                </a:solidFill>
                <a:latin typeface="Tahoma" pitchFamily="2" charset="-52"/>
                <a:ea typeface="Tahoma" pitchFamily="2" charset="-52"/>
                <a:cs typeface="Tahoma" pitchFamily="2" charset="-52"/>
              </a:defRPr>
            </a:pPr>
            <a:r>
              <a:rPr lang="ru-RU" sz="2800" b="1" i="0" dirty="0">
                <a:solidFill>
                  <a:srgbClr val="C00000"/>
                </a:solidFill>
                <a:effectLst/>
                <a:latin typeface="-apple-system"/>
              </a:rPr>
              <a:t>Виды хирургической коррекции митрального стеноза:</a:t>
            </a:r>
            <a:endParaRPr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gEAAKskAAAjEgAAvCgAABAAAAAmAAAACAAAAP//////////MAAAABQAAAAAAAAAAAD//wAAAQAAAP//AAABAA=="/>
              </a:ext>
            </a:extLst>
          </p:cNvSpPr>
          <p:nvPr/>
        </p:nvSpPr>
        <p:spPr>
          <a:xfrm>
            <a:off x="4752291" y="5844028"/>
            <a:ext cx="6744384" cy="285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1200" cap="none">
                <a:solidFill>
                  <a:srgbClr val="000000"/>
                </a:solidFill>
              </a:defRPr>
            </a:pPr>
            <a:r>
              <a:rPr lang="ru-RU" dirty="0"/>
              <a:t>Рисунок: «Клиническая анатомия сердца» </a:t>
            </a:r>
            <a:r>
              <a:rPr lang="ru-RU" dirty="0" err="1"/>
              <a:t>И.И.Каган</a:t>
            </a:r>
            <a:endParaRPr dirty="0"/>
          </a:p>
          <a:p>
            <a:endParaRPr dirty="0"/>
          </a:p>
        </p:txBody>
      </p:sp>
      <p:sp>
        <p:nvSpPr>
          <p:cNvPr id="4" name="Текстовое поле1">
            <a:extLst>
              <a:ext uri="{FF2B5EF4-FFF2-40B4-BE49-F238E27FC236}">
                <a16:creationId xmlns:a16="http://schemas.microsoft.com/office/drawing/2014/main" id="{0CE880C7-3CE1-C1C1-5CBA-C219AE0EDDC7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VgYAABEKAACrRQAAiykAABAAAAAmAAAACAAAAP//////////MAAAABQAAAAAAAAAAAD//wAAAQAAAP//AAABAA=="/>
              </a:ext>
            </a:extLst>
          </p:cNvSpPr>
          <p:nvPr/>
        </p:nvSpPr>
        <p:spPr>
          <a:xfrm>
            <a:off x="1012874" y="1059619"/>
            <a:ext cx="5190978" cy="50697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>
              <a:spcBef>
                <a:spcPts val="0"/>
              </a:spcBef>
            </a:pPr>
            <a:r>
              <a:rPr sz="2000" b="1" cap="none" dirty="0" err="1">
                <a:solidFill>
                  <a:srgbClr val="000000"/>
                </a:solidFill>
              </a:rPr>
              <a:t>Трансторакальная</a:t>
            </a:r>
            <a:r>
              <a:rPr lang="ru-RU" sz="2000" b="1" cap="none" dirty="0">
                <a:solidFill>
                  <a:srgbClr val="000000"/>
                </a:solidFill>
              </a:rPr>
              <a:t> (закрытая)</a:t>
            </a:r>
            <a:r>
              <a:rPr sz="2000" b="1" cap="none" dirty="0">
                <a:solidFill>
                  <a:srgbClr val="000000"/>
                </a:solidFill>
              </a:rPr>
              <a:t> </a:t>
            </a:r>
            <a:r>
              <a:rPr sz="2000" b="1" cap="none" dirty="0" err="1">
                <a:solidFill>
                  <a:srgbClr val="000000"/>
                </a:solidFill>
              </a:rPr>
              <a:t>комиссуротомия</a:t>
            </a:r>
            <a:r>
              <a:rPr sz="2000" b="1" cap="none" dirty="0">
                <a:solidFill>
                  <a:srgbClr val="000000"/>
                </a:solidFill>
              </a:rPr>
              <a:t>: </a:t>
            </a:r>
            <a:r>
              <a:rPr sz="2000" cap="none" dirty="0" err="1">
                <a:solidFill>
                  <a:srgbClr val="000000"/>
                </a:solidFill>
              </a:rPr>
              <a:t>через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верхушку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lang="ru-RU" sz="2000" cap="none" dirty="0">
                <a:solidFill>
                  <a:srgbClr val="000000"/>
                </a:solidFill>
              </a:rPr>
              <a:t>ЛЖ </a:t>
            </a:r>
            <a:r>
              <a:rPr sz="2000" cap="none" dirty="0" err="1">
                <a:solidFill>
                  <a:srgbClr val="000000"/>
                </a:solidFill>
              </a:rPr>
              <a:t>вводят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дилататор</a:t>
            </a:r>
            <a:r>
              <a:rPr sz="2000" cap="none" dirty="0">
                <a:solidFill>
                  <a:srgbClr val="000000"/>
                </a:solidFill>
              </a:rPr>
              <a:t> в </a:t>
            </a:r>
            <a:r>
              <a:rPr sz="2000" cap="none" dirty="0" err="1">
                <a:solidFill>
                  <a:srgbClr val="000000"/>
                </a:solidFill>
              </a:rPr>
              <a:t>левое</a:t>
            </a:r>
            <a:r>
              <a:rPr sz="2000" cap="none" dirty="0">
                <a:solidFill>
                  <a:srgbClr val="000000"/>
                </a:solidFill>
              </a:rPr>
              <a:t> АВ-</a:t>
            </a:r>
            <a:r>
              <a:rPr sz="2000" cap="none" dirty="0" err="1">
                <a:solidFill>
                  <a:srgbClr val="000000"/>
                </a:solidFill>
              </a:rPr>
              <a:t>отверстие</a:t>
            </a:r>
            <a:r>
              <a:rPr sz="2000" cap="none" dirty="0">
                <a:solidFill>
                  <a:srgbClr val="000000"/>
                </a:solidFill>
              </a:rPr>
              <a:t>; </a:t>
            </a:r>
            <a:r>
              <a:rPr sz="2000" cap="none" dirty="0" err="1">
                <a:solidFill>
                  <a:srgbClr val="000000"/>
                </a:solidFill>
              </a:rPr>
              <a:t>происходит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разрыв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спаек</a:t>
            </a:r>
            <a:r>
              <a:rPr sz="2000" cap="none" dirty="0">
                <a:solidFill>
                  <a:srgbClr val="000000"/>
                </a:solidFill>
              </a:rPr>
              <a:t>. </a:t>
            </a:r>
            <a:r>
              <a:rPr sz="2000" cap="none" dirty="0" err="1">
                <a:solidFill>
                  <a:srgbClr val="000000"/>
                </a:solidFill>
              </a:rPr>
              <a:t>Дает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очень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хорошие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результаты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искусственное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кровообращение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не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требуется</a:t>
            </a:r>
            <a:r>
              <a:rPr sz="2000" cap="none" dirty="0">
                <a:solidFill>
                  <a:srgbClr val="000000"/>
                </a:solidFill>
              </a:rPr>
              <a:t>. </a:t>
            </a:r>
            <a:endParaRPr lang="ru-RU" sz="2000" cap="none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sz="2000" cap="none" dirty="0">
              <a:solidFill>
                <a:srgbClr val="000000"/>
              </a:solidFill>
            </a:endParaRPr>
          </a:p>
          <a:p>
            <a:r>
              <a:rPr sz="2000" b="1" cap="none" dirty="0" err="1">
                <a:solidFill>
                  <a:srgbClr val="000000"/>
                </a:solidFill>
              </a:rPr>
              <a:t>Открытая</a:t>
            </a:r>
            <a:r>
              <a:rPr sz="2000" b="1" cap="none" dirty="0">
                <a:solidFill>
                  <a:srgbClr val="000000"/>
                </a:solidFill>
              </a:rPr>
              <a:t> </a:t>
            </a:r>
            <a:r>
              <a:rPr sz="2000" b="1" cap="none" dirty="0" err="1">
                <a:solidFill>
                  <a:srgbClr val="000000"/>
                </a:solidFill>
              </a:rPr>
              <a:t>комиссуротомия</a:t>
            </a:r>
            <a:r>
              <a:rPr lang="ru-RU" sz="2000" b="1" cap="none" dirty="0">
                <a:solidFill>
                  <a:srgbClr val="000000"/>
                </a:solidFill>
              </a:rPr>
              <a:t>: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в</a:t>
            </a:r>
            <a:r>
              <a:rPr sz="2000" cap="none" dirty="0" err="1">
                <a:solidFill>
                  <a:srgbClr val="000000"/>
                </a:solidFill>
              </a:rPr>
              <a:t>ыполняется</a:t>
            </a:r>
            <a:r>
              <a:rPr sz="2000" cap="none" dirty="0">
                <a:solidFill>
                  <a:srgbClr val="000000"/>
                </a:solidFill>
              </a:rPr>
              <a:t> в </a:t>
            </a:r>
            <a:r>
              <a:rPr sz="2000" cap="none" dirty="0" err="1">
                <a:solidFill>
                  <a:srgbClr val="000000"/>
                </a:solidFill>
              </a:rPr>
              <a:t>условиях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искусственного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кровообращения</a:t>
            </a:r>
            <a:r>
              <a:rPr sz="2000" cap="none" dirty="0">
                <a:solidFill>
                  <a:srgbClr val="000000"/>
                </a:solidFill>
              </a:rPr>
              <a:t>. В </a:t>
            </a:r>
            <a:r>
              <a:rPr sz="2000" cap="none" dirty="0" err="1">
                <a:solidFill>
                  <a:srgbClr val="000000"/>
                </a:solidFill>
              </a:rPr>
              <a:t>ходе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операции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рассекают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спайки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разъединяют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спаянные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хорды</a:t>
            </a:r>
            <a:r>
              <a:rPr sz="2000" cap="none" dirty="0">
                <a:solidFill>
                  <a:srgbClr val="000000"/>
                </a:solidFill>
              </a:rPr>
              <a:t> и </a:t>
            </a:r>
            <a:r>
              <a:rPr sz="2000" cap="none" dirty="0" err="1">
                <a:solidFill>
                  <a:srgbClr val="000000"/>
                </a:solidFill>
              </a:rPr>
              <a:t>сосочковые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мышцы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удаляют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тромбы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из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lang="ru-RU" sz="2000" cap="none" dirty="0">
                <a:solidFill>
                  <a:srgbClr val="000000"/>
                </a:solidFill>
              </a:rPr>
              <a:t>ЛП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освобождают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створки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от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кальцификатов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удаляют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ушко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lang="ru-RU" sz="2000" cap="none" dirty="0">
                <a:solidFill>
                  <a:srgbClr val="000000"/>
                </a:solidFill>
              </a:rPr>
              <a:t>ЛП.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При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митральной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недостаточности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проводят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митральную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аннулопластику</a:t>
            </a:r>
            <a:r>
              <a:rPr sz="2000" cap="none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2A149-AC35-56EA-00FF-50391E0B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05" y="1209129"/>
            <a:ext cx="3565668" cy="4439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2DFE1-04DA-8E6A-9694-E1CCE8C90AD0}"/>
              </a:ext>
            </a:extLst>
          </p:cNvPr>
          <p:cNvSpPr txBox="1"/>
          <p:nvPr/>
        </p:nvSpPr>
        <p:spPr>
          <a:xfrm>
            <a:off x="2518116" y="359103"/>
            <a:ext cx="7923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cap="none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C00000"/>
                </a:solidFill>
              </a:rPr>
              <a:t>Закрытая и открытая комиссуротомия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VgYAABEKAACrRQAAiykAABAAAAAmAAAACAAAAP//////////MAAAABQAAAAAAAAAAAD//wAAAQAAAP//AAABAA=="/>
              </a:ext>
            </a:extLst>
          </p:cNvSpPr>
          <p:nvPr/>
        </p:nvSpPr>
        <p:spPr>
          <a:xfrm>
            <a:off x="1322365" y="1523852"/>
            <a:ext cx="5190978" cy="44549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r>
              <a:rPr sz="2000" b="1" cap="none" dirty="0" err="1">
                <a:solidFill>
                  <a:srgbClr val="000000"/>
                </a:solidFill>
              </a:rPr>
              <a:t>Балонная</a:t>
            </a:r>
            <a:r>
              <a:rPr sz="2000" b="1" cap="none" dirty="0">
                <a:solidFill>
                  <a:srgbClr val="000000"/>
                </a:solidFill>
              </a:rPr>
              <a:t> </a:t>
            </a:r>
            <a:r>
              <a:rPr sz="2000" b="1" cap="none" dirty="0" err="1">
                <a:solidFill>
                  <a:srgbClr val="000000"/>
                </a:solidFill>
              </a:rPr>
              <a:t>вальвулопластика</a:t>
            </a:r>
            <a:r>
              <a:rPr lang="ru-RU" sz="2000" b="1" dirty="0">
                <a:solidFill>
                  <a:srgbClr val="000000"/>
                </a:solidFill>
              </a:rPr>
              <a:t>: </a:t>
            </a:r>
            <a:r>
              <a:rPr lang="ru-RU" sz="2000" dirty="0">
                <a:solidFill>
                  <a:srgbClr val="000000"/>
                </a:solidFill>
              </a:rPr>
              <a:t>о</a:t>
            </a:r>
            <a:r>
              <a:rPr sz="2000" cap="none" dirty="0" err="1">
                <a:solidFill>
                  <a:srgbClr val="000000"/>
                </a:solidFill>
              </a:rPr>
              <a:t>пераци</a:t>
            </a:r>
            <a:r>
              <a:rPr lang="ru-RU" sz="2000" cap="none" dirty="0">
                <a:solidFill>
                  <a:srgbClr val="000000"/>
                </a:solidFill>
              </a:rPr>
              <a:t>я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выбора</a:t>
            </a:r>
            <a:r>
              <a:rPr sz="2000" cap="none" dirty="0">
                <a:solidFill>
                  <a:srgbClr val="000000"/>
                </a:solidFill>
              </a:rPr>
              <a:t> в </a:t>
            </a:r>
            <a:r>
              <a:rPr sz="2000" cap="none" dirty="0" err="1">
                <a:solidFill>
                  <a:srgbClr val="000000"/>
                </a:solidFill>
              </a:rPr>
              <a:t>молодом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возрасте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при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негрубой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деформации</a:t>
            </a:r>
            <a:r>
              <a:rPr sz="2000" cap="none" dirty="0">
                <a:solidFill>
                  <a:srgbClr val="000000"/>
                </a:solidFill>
              </a:rPr>
              <a:t> и </a:t>
            </a:r>
            <a:r>
              <a:rPr sz="2000" cap="none" dirty="0" err="1">
                <a:solidFill>
                  <a:srgbClr val="000000"/>
                </a:solidFill>
              </a:rPr>
              <a:t>сохраненной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подвижности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створок</a:t>
            </a:r>
            <a:r>
              <a:rPr sz="2000" cap="none" dirty="0">
                <a:solidFill>
                  <a:srgbClr val="000000"/>
                </a:solidFill>
              </a:rPr>
              <a:t> (</a:t>
            </a:r>
            <a:r>
              <a:rPr sz="2000" cap="none" dirty="0" err="1">
                <a:solidFill>
                  <a:srgbClr val="000000"/>
                </a:solidFill>
              </a:rPr>
              <a:t>нет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значительного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утолщения</a:t>
            </a:r>
            <a:r>
              <a:rPr sz="2000" cap="none" dirty="0">
                <a:solidFill>
                  <a:srgbClr val="000000"/>
                </a:solidFill>
              </a:rPr>
              <a:t> и </a:t>
            </a:r>
            <a:r>
              <a:rPr sz="2000" cap="none" dirty="0" err="1">
                <a:solidFill>
                  <a:srgbClr val="000000"/>
                </a:solidFill>
              </a:rPr>
              <a:t>обызвесетвления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створок</a:t>
            </a:r>
            <a:r>
              <a:rPr sz="2000" cap="none" dirty="0">
                <a:solidFill>
                  <a:srgbClr val="000000"/>
                </a:solidFill>
              </a:rPr>
              <a:t>, </a:t>
            </a:r>
            <a:r>
              <a:rPr sz="2000" cap="none" dirty="0" err="1">
                <a:solidFill>
                  <a:srgbClr val="000000"/>
                </a:solidFill>
              </a:rPr>
              <a:t>выраженного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поражения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хорд</a:t>
            </a:r>
            <a:r>
              <a:rPr sz="2000" cap="none" dirty="0">
                <a:solidFill>
                  <a:srgbClr val="000000"/>
                </a:solidFill>
              </a:rPr>
              <a:t> и </a:t>
            </a:r>
            <a:r>
              <a:rPr sz="2000" cap="none" dirty="0" err="1">
                <a:solidFill>
                  <a:srgbClr val="000000"/>
                </a:solidFill>
              </a:rPr>
              <a:t>сосочковых</a:t>
            </a:r>
            <a:r>
              <a:rPr sz="2000" cap="none" dirty="0">
                <a:solidFill>
                  <a:srgbClr val="000000"/>
                </a:solidFill>
              </a:rPr>
              <a:t> </a:t>
            </a:r>
            <a:r>
              <a:rPr sz="2000" cap="none" dirty="0" err="1">
                <a:solidFill>
                  <a:srgbClr val="000000"/>
                </a:solidFill>
              </a:rPr>
              <a:t>мышц</a:t>
            </a:r>
            <a:r>
              <a:rPr sz="2000" cap="none" dirty="0">
                <a:solidFill>
                  <a:srgbClr val="000000"/>
                </a:solidFill>
              </a:rPr>
              <a:t>). </a:t>
            </a:r>
            <a:endParaRPr lang="ru-RU" sz="2000" cap="none" dirty="0">
              <a:solidFill>
                <a:srgbClr val="000000"/>
              </a:solidFill>
            </a:endParaRP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b="1" cap="none" dirty="0">
                <a:solidFill>
                  <a:srgbClr val="000000"/>
                </a:solidFill>
              </a:rPr>
              <a:t>Протезирование митрального клапана: </a:t>
            </a:r>
            <a:r>
              <a:rPr lang="ru-RU" sz="2000" cap="none" dirty="0">
                <a:solidFill>
                  <a:srgbClr val="000000"/>
                </a:solidFill>
              </a:rPr>
              <a:t>з</a:t>
            </a:r>
            <a:r>
              <a:rPr lang="ru-RU" sz="2000" dirty="0">
                <a:solidFill>
                  <a:srgbClr val="000000"/>
                </a:solidFill>
              </a:rPr>
              <a:t>амена обезображенного патологическим процессом, утратившего свою функцию митрального клапана искусственным, который закрепляют швами по окружности к фиброзному кольцу в атриовентрикулярном отверстии. </a:t>
            </a:r>
          </a:p>
          <a:p>
            <a:endParaRPr lang="ru-RU" sz="2000" b="1" cap="none" dirty="0">
              <a:solidFill>
                <a:srgbClr val="0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9C5AF8-5404-7386-AB82-2AAA8152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78" y="1560403"/>
            <a:ext cx="3298324" cy="4235487"/>
          </a:xfrm>
          <a:prstGeom prst="rect">
            <a:avLst/>
          </a:prstGeom>
        </p:spPr>
      </p:pic>
      <p:sp>
        <p:nvSpPr>
          <p:cNvPr id="11" name="Текстовое поле1">
            <a:extLst>
              <a:ext uri="{FF2B5EF4-FFF2-40B4-BE49-F238E27FC236}">
                <a16:creationId xmlns:a16="http://schemas.microsoft.com/office/drawing/2014/main" id="{BD359379-F290-4477-6559-6CE6DBCE3A67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gEAAKskAAAjEgAAvCgAABAAAAAmAAAACAAAAP//////////MAAAABQAAAAAAAAAAAD//wAAAQAAAP//AAABAA=="/>
              </a:ext>
            </a:extLst>
          </p:cNvSpPr>
          <p:nvPr/>
        </p:nvSpPr>
        <p:spPr>
          <a:xfrm>
            <a:off x="4752291" y="5844028"/>
            <a:ext cx="6744384" cy="285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1200" cap="none">
                <a:solidFill>
                  <a:srgbClr val="000000"/>
                </a:solidFill>
              </a:defRPr>
            </a:pPr>
            <a:r>
              <a:rPr lang="ru-RU" dirty="0"/>
              <a:t>Рисунок: «Клиническая анатомия сердца» </a:t>
            </a:r>
            <a:r>
              <a:rPr lang="ru-RU" dirty="0" err="1"/>
              <a:t>И.И.Каган</a:t>
            </a:r>
            <a:endParaRPr dirty="0"/>
          </a:p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10C34-AA9B-1A44-548C-8C7D9A57148D}"/>
              </a:ext>
            </a:extLst>
          </p:cNvPr>
          <p:cNvSpPr txBox="1"/>
          <p:nvPr/>
        </p:nvSpPr>
        <p:spPr>
          <a:xfrm>
            <a:off x="590843" y="495838"/>
            <a:ext cx="11201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cap="none">
                <a:solidFill>
                  <a:srgbClr val="000000"/>
                </a:solidFill>
              </a:defRPr>
            </a:pPr>
            <a:r>
              <a:rPr lang="ru-RU" sz="2400" b="1" dirty="0" err="1">
                <a:solidFill>
                  <a:srgbClr val="C00000"/>
                </a:solidFill>
              </a:rPr>
              <a:t>Баллоння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вальвулопластика</a:t>
            </a:r>
            <a:r>
              <a:rPr lang="ru-RU" sz="2400" b="1" dirty="0">
                <a:solidFill>
                  <a:srgbClr val="C00000"/>
                </a:solidFill>
              </a:rPr>
              <a:t> и протезирование митрального клапана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rAAAAJwBAAASSgAAEQoAABAAAAAmAAAACAAAAP//////////MAAAABQAAAAAAAAAAAD//wAAAQAAAP//AAABAA=="/>
              </a:ext>
            </a:extLst>
          </p:cNvSpPr>
          <p:nvPr/>
        </p:nvSpPr>
        <p:spPr>
          <a:xfrm>
            <a:off x="130175" y="620713"/>
            <a:ext cx="11931650" cy="137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sz="2400" b="1" cap="none" dirty="0">
                <a:solidFill>
                  <a:srgbClr val="C00000"/>
                </a:solidFill>
              </a:rPr>
              <a:t>МИТРАЛЬНЫЙ СТЕНОЗ</a:t>
            </a:r>
            <a:br>
              <a:rPr dirty="0">
                <a:solidFill>
                  <a:srgbClr val="C00000"/>
                </a:solidFill>
              </a:rPr>
            </a:br>
            <a:r>
              <a:rPr sz="2400" b="1" cap="none" dirty="0">
                <a:solidFill>
                  <a:srgbClr val="C00000"/>
                </a:solidFill>
              </a:rPr>
              <a:t>(СТЕНОЗ ЛЕВОГО АТРИОВЕНТРИКУЛЯРНОГО ОТВЕРСТИЯ)</a:t>
            </a:r>
          </a:p>
        </p:txBody>
      </p:sp>
      <p:sp>
        <p:nvSpPr>
          <p:cNvPr id="3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ZwMAAGcKAADwKAAA7x0AABAAAAAmAAAACAAAAP//////////MAAAABQAAAAAAAAAAAD//wAAAQAAAP//AAABAA=="/>
              </a:ext>
            </a:extLst>
          </p:cNvSpPr>
          <p:nvPr/>
        </p:nvSpPr>
        <p:spPr>
          <a:xfrm>
            <a:off x="801859" y="1536260"/>
            <a:ext cx="6344530" cy="42314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400" b="1" cap="none" dirty="0" err="1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Митральный</a:t>
            </a:r>
            <a:r>
              <a:rPr sz="2400" b="1" cap="none" dirty="0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400" b="1" cap="none" dirty="0" err="1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клапан</a:t>
            </a:r>
            <a:r>
              <a:rPr sz="2400" b="1" cap="none" dirty="0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400" b="1" cap="none" dirty="0" err="1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сердца</a:t>
            </a:r>
            <a:r>
              <a:rPr sz="2400" b="1" cap="none" dirty="0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400" b="1" cap="none" dirty="0" err="1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составляют</a:t>
            </a:r>
            <a:r>
              <a:rPr lang="ru-RU" sz="2400" b="1" cap="none" dirty="0">
                <a:solidFill>
                  <a:srgbClr val="C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фиброзное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атриовентикулярное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кольцо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, </a:t>
            </a:r>
            <a:endParaRPr lang="ru-RU" sz="2000" cap="none" dirty="0">
              <a:solidFill>
                <a:srgbClr val="000000"/>
              </a:solidFill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две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створки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(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переднемедиальная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и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заднелатеральная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</a:t>
            </a:r>
            <a:endParaRPr lang="ru-RU" sz="2000" cap="none" dirty="0">
              <a:solidFill>
                <a:srgbClr val="000000"/>
              </a:solidFill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папиллярные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мышцы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и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сухожильные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нити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-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хорды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. </a:t>
            </a:r>
            <a:endParaRPr lang="ru-RU" sz="2000" cap="none" dirty="0">
              <a:solidFill>
                <a:srgbClr val="000000"/>
              </a:solidFill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>
              <a:spcBef>
                <a:spcPts val="0"/>
              </a:spcBef>
            </a:pPr>
            <a:r>
              <a:rPr lang="en-US"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   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Площадь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митрального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отверстия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в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норме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колеблется</a:t>
            </a:r>
            <a:r>
              <a:rPr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</a:t>
            </a:r>
            <a:r>
              <a:rPr sz="2000" cap="none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от</a:t>
            </a:r>
            <a:r>
              <a:rPr sz="2000" cap="none" dirty="0">
                <a:solidFill>
                  <a:srgbClr val="000000"/>
                </a:solidFill>
                <a:highlight>
                  <a:srgbClr val="FFFF00"/>
                </a:highlight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4 </a:t>
            </a:r>
            <a:r>
              <a:rPr sz="2000" cap="none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до</a:t>
            </a:r>
            <a:r>
              <a:rPr sz="2000" cap="none" dirty="0">
                <a:solidFill>
                  <a:srgbClr val="000000"/>
                </a:solidFill>
                <a:highlight>
                  <a:srgbClr val="FFFF00"/>
                </a:highlight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6 </a:t>
            </a:r>
            <a:r>
              <a:rPr sz="2000" cap="none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см</a:t>
            </a:r>
            <a:r>
              <a:rPr lang="x-none" sz="2000" cap="none" dirty="0">
                <a:solidFill>
                  <a:srgbClr val="000000"/>
                </a:solidFill>
                <a:highlight>
                  <a:srgbClr val="FFFF00"/>
                </a:highlight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²</a:t>
            </a:r>
            <a:r>
              <a:rPr sz="2000" cap="none" dirty="0">
                <a:solidFill>
                  <a:srgbClr val="000000"/>
                </a:solidFill>
                <a:highlight>
                  <a:srgbClr val="FFFF00"/>
                </a:highlight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.</a:t>
            </a:r>
            <a:endParaRPr lang="en-US" sz="2000" cap="none" dirty="0">
              <a:solidFill>
                <a:srgbClr val="000000"/>
              </a:solidFill>
              <a:highlight>
                <a:srgbClr val="FFFF00"/>
              </a:highlight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>
              <a:spcBef>
                <a:spcPts val="0"/>
              </a:spcBef>
            </a:pPr>
            <a:r>
              <a:rPr lang="en-US"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   </a:t>
            </a:r>
            <a:r>
              <a:rPr lang="ru-RU"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Митральный стеноз может быть, как врожденный, так и приобретенный. При его возникновении создается препятствие движению крови из левого предсердия в левый желудочек. </a:t>
            </a:r>
          </a:p>
          <a:p>
            <a:r>
              <a:rPr lang="ru-RU"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   Митральный стеноз впервые описал </a:t>
            </a:r>
            <a:r>
              <a:rPr lang="ru-RU" sz="2000" cap="none" dirty="0" err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Viussens</a:t>
            </a:r>
            <a:r>
              <a:rPr lang="ru-RU" sz="2000" cap="none" dirty="0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в 1715 году. </a:t>
            </a:r>
          </a:p>
          <a:p>
            <a:pPr>
              <a:spcBef>
                <a:spcPts val="0"/>
              </a:spcBef>
            </a:pPr>
            <a:endParaRPr lang="ru-RU" sz="2000" cap="none" dirty="0">
              <a:solidFill>
                <a:srgbClr val="000000"/>
              </a:solidFill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>
              <a:spcBef>
                <a:spcPts val="0"/>
              </a:spcBef>
            </a:pPr>
            <a:endParaRPr sz="2000" cap="none" dirty="0">
              <a:solidFill>
                <a:srgbClr val="000000"/>
              </a:solidFill>
              <a:highlight>
                <a:srgbClr val="FFFF00"/>
              </a:highlight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algn="just"/>
            <a:endParaRPr lang="ru-RU" sz="2000" b="1" cap="none" dirty="0">
              <a:solidFill>
                <a:srgbClr val="FF0000"/>
              </a:solidFill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qwAAAM0lAABnSgAAZykAAAAAAAAmAAAACAAAAP//////////MAAAABQAAAAAAAAAAAD//wAAAQAAAP//AAABAA=="/>
              </a:ext>
            </a:extLst>
          </p:cNvSpPr>
          <p:nvPr/>
        </p:nvSpPr>
        <p:spPr>
          <a:xfrm>
            <a:off x="108585" y="6144895"/>
            <a:ext cx="11986260" cy="585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1000" i="1" cap="none">
                <a:solidFill>
                  <a:srgbClr val="000000"/>
                </a:solidFill>
              </a:defRPr>
            </a:pPr>
            <a:r>
              <a:rPr dirty="0" err="1"/>
              <a:t>Кардиология</a:t>
            </a:r>
            <a:r>
              <a:rPr dirty="0"/>
              <a:t>. </a:t>
            </a:r>
            <a:r>
              <a:rPr dirty="0" err="1"/>
              <a:t>Национальное</a:t>
            </a:r>
            <a:r>
              <a:rPr dirty="0"/>
              <a:t> </a:t>
            </a:r>
            <a:r>
              <a:rPr dirty="0" err="1"/>
              <a:t>руководство</a:t>
            </a:r>
            <a:r>
              <a:rPr dirty="0"/>
              <a:t> /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редакцией</a:t>
            </a:r>
            <a:r>
              <a:rPr dirty="0"/>
              <a:t> </a:t>
            </a:r>
            <a:r>
              <a:rPr dirty="0" err="1"/>
              <a:t>Беленкова</a:t>
            </a:r>
            <a:r>
              <a:rPr dirty="0"/>
              <a:t> Ю.Н., </a:t>
            </a:r>
            <a:r>
              <a:rPr dirty="0" err="1"/>
              <a:t>Оганова</a:t>
            </a:r>
            <a:r>
              <a:rPr dirty="0"/>
              <a:t> Р.Г., 2007 "</a:t>
            </a:r>
            <a:r>
              <a:rPr dirty="0" err="1"/>
              <a:t>Приобретенные</a:t>
            </a:r>
            <a:r>
              <a:rPr dirty="0"/>
              <a:t> </a:t>
            </a:r>
            <a:r>
              <a:rPr dirty="0" err="1"/>
              <a:t>пороки</a:t>
            </a:r>
            <a:r>
              <a:rPr dirty="0"/>
              <a:t> </a:t>
            </a:r>
            <a:r>
              <a:rPr dirty="0" err="1"/>
              <a:t>сердца</a:t>
            </a:r>
            <a:r>
              <a:rPr dirty="0"/>
              <a:t>" </a:t>
            </a:r>
            <a:r>
              <a:rPr dirty="0" err="1"/>
              <a:t>Шостак</a:t>
            </a:r>
            <a:r>
              <a:rPr dirty="0"/>
              <a:t> Н.А., </a:t>
            </a:r>
            <a:r>
              <a:rPr dirty="0" err="1"/>
              <a:t>Аничков</a:t>
            </a:r>
            <a:r>
              <a:rPr dirty="0"/>
              <a:t> Д.А., </a:t>
            </a:r>
            <a:r>
              <a:rPr dirty="0" err="1"/>
              <a:t>Клименко</a:t>
            </a:r>
            <a:r>
              <a:rPr dirty="0"/>
              <a:t> А.А. - </a:t>
            </a:r>
            <a:r>
              <a:rPr dirty="0" err="1"/>
              <a:t>стр</a:t>
            </a:r>
            <a:r>
              <a:rPr dirty="0"/>
              <a:t>. 834-864</a:t>
            </a:r>
          </a:p>
          <a:p>
            <a:pPr algn="r">
              <a:spcBef>
                <a:spcPts val="0"/>
              </a:spcBef>
              <a:defRPr sz="1000" i="1" cap="none">
                <a:solidFill>
                  <a:srgbClr val="000000"/>
                </a:solidFill>
              </a:defRPr>
            </a:pPr>
            <a:r>
              <a:rPr lang="ru-RU" b="1" cap="none" dirty="0"/>
              <a:t>Рисунок</a:t>
            </a:r>
            <a:r>
              <a:rPr b="1" cap="none" dirty="0"/>
              <a:t>:</a:t>
            </a:r>
            <a:r>
              <a:rPr cap="none" dirty="0">
                <a:solidFill>
                  <a:schemeClr val="tx1"/>
                </a:solidFill>
              </a:rPr>
              <a:t>https://gemotest.ru/info/</a:t>
            </a:r>
            <a:r>
              <a:rPr cap="none" dirty="0" err="1">
                <a:solidFill>
                  <a:schemeClr val="tx1"/>
                </a:solidFill>
              </a:rPr>
              <a:t>spravochnik</a:t>
            </a:r>
            <a:r>
              <a:rPr cap="none" dirty="0">
                <a:solidFill>
                  <a:schemeClr val="tx1"/>
                </a:solidFill>
              </a:rPr>
              <a:t>/</a:t>
            </a:r>
            <a:r>
              <a:rPr cap="none" dirty="0" err="1">
                <a:solidFill>
                  <a:schemeClr val="tx1"/>
                </a:solidFill>
              </a:rPr>
              <a:t>zabolevaniya</a:t>
            </a:r>
            <a:r>
              <a:rPr cap="none" dirty="0">
                <a:solidFill>
                  <a:schemeClr val="tx1"/>
                </a:solidFill>
              </a:rPr>
              <a:t>/</a:t>
            </a:r>
            <a:r>
              <a:rPr cap="none" dirty="0" err="1">
                <a:solidFill>
                  <a:schemeClr val="tx1"/>
                </a:solidFill>
              </a:rPr>
              <a:t>mitralnyy-stenoz</a:t>
            </a:r>
            <a:endParaRPr cap="none" dirty="0">
              <a:solidFill>
                <a:schemeClr val="tx1"/>
              </a:solidFill>
            </a:endParaRP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BQDKt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E8pAAAyCwAAhUkAAHgd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285283" y="1594827"/>
            <a:ext cx="4751972" cy="269581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E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kokb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AAAAAFsGAAAASwAAuxIAABAgAAAmAAAACAAAAP//////////MAAAABQAAAAAAAAAAAD//wAAAQAAAP//AAABAA=="/>
              </a:ext>
            </a:extLst>
          </p:cNvSpPr>
          <p:nvPr/>
        </p:nvSpPr>
        <p:spPr>
          <a:xfrm>
            <a:off x="1068484" y="2289517"/>
            <a:ext cx="10055031" cy="22789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lang="ru-RU" sz="2800" cap="none" dirty="0">
                <a:solidFill>
                  <a:srgbClr val="000000"/>
                </a:solidFill>
              </a:rPr>
              <a:t>Естественное течение изолированного митрального стеноза не изучено. Однако, учитывая сообщения о том, что в 11-22% всех хирургических случаев операцию необходимо выполнять уже на первом году жизни, можно предположить неблагоприятный прогноз.  </a:t>
            </a:r>
            <a:endParaRPr sz="2800" cap="none" dirty="0">
              <a:solidFill>
                <a:srgbClr val="000000"/>
              </a:solidFill>
            </a:endParaRPr>
          </a:p>
        </p:txBody>
      </p:sp>
      <p:sp>
        <p:nvSpPr>
          <p:cNvPr id="3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VhcAAFYBAACJMgAAqwUAABAAAAAmAAAACAAAAP//////////MAAAABQAAAAAAAAAAAD//wAAAQAAAP//AAABAA=="/>
              </a:ext>
            </a:extLst>
          </p:cNvSpPr>
          <p:nvPr/>
        </p:nvSpPr>
        <p:spPr>
          <a:xfrm>
            <a:off x="3737219" y="620713"/>
            <a:ext cx="4421505" cy="704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3600" b="1" cap="none">
                <a:solidFill>
                  <a:srgbClr val="FF0000"/>
                </a:solidFill>
              </a:defRPr>
            </a:pPr>
            <a:r>
              <a:rPr dirty="0" err="1">
                <a:solidFill>
                  <a:srgbClr val="C00000"/>
                </a:solidFill>
              </a:rPr>
              <a:t>Прогноз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ZBFr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gIAAOABAABGQgAAqwUAAAAAAAAmAAAACAAAAP//////////MAAAABQAAAAAAAAAAAD//wAAAQAAAP//AAABAA=="/>
              </a:ext>
            </a:extLst>
          </p:cNvSpPr>
          <p:nvPr/>
        </p:nvSpPr>
        <p:spPr>
          <a:xfrm>
            <a:off x="574919" y="620713"/>
            <a:ext cx="10325100" cy="616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sz="2400" b="1" cap="none" dirty="0" err="1">
                <a:solidFill>
                  <a:srgbClr val="C00000"/>
                </a:solidFill>
              </a:rPr>
              <a:t>Список</a:t>
            </a:r>
            <a:r>
              <a:rPr sz="2400" b="1" cap="none" dirty="0">
                <a:solidFill>
                  <a:srgbClr val="C00000"/>
                </a:solidFill>
              </a:rPr>
              <a:t> </a:t>
            </a:r>
            <a:r>
              <a:rPr sz="2400" b="1" cap="none" dirty="0" err="1">
                <a:solidFill>
                  <a:srgbClr val="C00000"/>
                </a:solidFill>
              </a:rPr>
              <a:t>использованной</a:t>
            </a:r>
            <a:r>
              <a:rPr sz="2400" b="1" cap="none" dirty="0">
                <a:solidFill>
                  <a:srgbClr val="C00000"/>
                </a:solidFill>
              </a:rPr>
              <a:t> </a:t>
            </a:r>
            <a:r>
              <a:rPr sz="2400" b="1" cap="none" dirty="0" err="1">
                <a:solidFill>
                  <a:srgbClr val="C00000"/>
                </a:solidFill>
              </a:rPr>
              <a:t>литерату</a:t>
            </a:r>
            <a:r>
              <a:rPr lang="ru-RU" sz="2400" b="1" cap="none" dirty="0">
                <a:solidFill>
                  <a:srgbClr val="C00000"/>
                </a:solidFill>
              </a:rPr>
              <a:t>р</a:t>
            </a:r>
            <a:r>
              <a:rPr sz="2400" b="1" cap="none" dirty="0">
                <a:solidFill>
                  <a:srgbClr val="C00000"/>
                </a:solidFill>
              </a:rPr>
              <a:t>ы:</a:t>
            </a:r>
          </a:p>
        </p:txBody>
      </p:sp>
      <p:sp>
        <p:nvSpPr>
          <p:cNvPr id="3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gJWc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4QEAAFIIAAAkSAAAZyQAAAAAAAAmAAAACAAAAP//////////MAAAABQAAAAAAAAAAAD//wAAAQAAAP//AAABAA=="/>
              </a:ext>
            </a:extLst>
          </p:cNvSpPr>
          <p:nvPr/>
        </p:nvSpPr>
        <p:spPr>
          <a:xfrm>
            <a:off x="1052732" y="1219310"/>
            <a:ext cx="10086535" cy="501267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algn="just">
              <a:spcBef>
                <a:spcPts val="0"/>
              </a:spcBef>
              <a:defRPr sz="1400" cap="none"/>
            </a:pPr>
            <a:r>
              <a:rPr sz="2000" cap="none" dirty="0">
                <a:solidFill>
                  <a:srgbClr val="01080F"/>
                </a:solidFill>
              </a:rPr>
              <a:t>1. </a:t>
            </a:r>
            <a:r>
              <a:rPr sz="2000" cap="none" dirty="0" err="1">
                <a:solidFill>
                  <a:srgbClr val="01080F"/>
                </a:solidFill>
              </a:rPr>
              <a:t>Кардиология</a:t>
            </a:r>
            <a:r>
              <a:rPr sz="2000" cap="none" dirty="0">
                <a:solidFill>
                  <a:srgbClr val="01080F"/>
                </a:solidFill>
              </a:rPr>
              <a:t>. </a:t>
            </a:r>
            <a:r>
              <a:rPr sz="2000" cap="none" dirty="0" err="1">
                <a:solidFill>
                  <a:srgbClr val="01080F"/>
                </a:solidFill>
              </a:rPr>
              <a:t>Национальное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руководство</a:t>
            </a:r>
            <a:r>
              <a:rPr sz="2000" cap="none" dirty="0">
                <a:solidFill>
                  <a:srgbClr val="01080F"/>
                </a:solidFill>
              </a:rPr>
              <a:t> /</a:t>
            </a:r>
            <a:r>
              <a:rPr sz="2000" cap="none" dirty="0" err="1">
                <a:solidFill>
                  <a:srgbClr val="01080F"/>
                </a:solidFill>
              </a:rPr>
              <a:t>под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редакцией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Беленкова</a:t>
            </a:r>
            <a:r>
              <a:rPr sz="2000" cap="none" dirty="0">
                <a:solidFill>
                  <a:srgbClr val="01080F"/>
                </a:solidFill>
              </a:rPr>
              <a:t> Ю.Н., </a:t>
            </a:r>
            <a:r>
              <a:rPr sz="2000" cap="none" dirty="0" err="1">
                <a:solidFill>
                  <a:srgbClr val="01080F"/>
                </a:solidFill>
              </a:rPr>
              <a:t>Оганова</a:t>
            </a:r>
            <a:r>
              <a:rPr sz="2000" cap="none" dirty="0">
                <a:solidFill>
                  <a:srgbClr val="01080F"/>
                </a:solidFill>
              </a:rPr>
              <a:t> Р.Г., 2007</a:t>
            </a:r>
          </a:p>
          <a:p>
            <a:pPr algn="just">
              <a:defRPr sz="1400" cap="none"/>
            </a:pPr>
            <a:r>
              <a:rPr sz="2000" cap="none" dirty="0">
                <a:solidFill>
                  <a:srgbClr val="01080F"/>
                </a:solidFill>
              </a:rPr>
              <a:t>"</a:t>
            </a:r>
            <a:r>
              <a:rPr sz="2000" cap="none" dirty="0" err="1">
                <a:solidFill>
                  <a:srgbClr val="01080F"/>
                </a:solidFill>
              </a:rPr>
              <a:t>Приобретенные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пороки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сердца</a:t>
            </a:r>
            <a:r>
              <a:rPr sz="2000" cap="none" dirty="0">
                <a:solidFill>
                  <a:srgbClr val="01080F"/>
                </a:solidFill>
              </a:rPr>
              <a:t>" </a:t>
            </a:r>
            <a:r>
              <a:rPr sz="2000" cap="none" dirty="0" err="1">
                <a:solidFill>
                  <a:srgbClr val="01080F"/>
                </a:solidFill>
              </a:rPr>
              <a:t>Шостак</a:t>
            </a:r>
            <a:r>
              <a:rPr sz="2000" cap="none" dirty="0">
                <a:solidFill>
                  <a:srgbClr val="01080F"/>
                </a:solidFill>
              </a:rPr>
              <a:t> Н.А., </a:t>
            </a:r>
            <a:r>
              <a:rPr sz="2000" cap="none" dirty="0" err="1">
                <a:solidFill>
                  <a:srgbClr val="01080F"/>
                </a:solidFill>
              </a:rPr>
              <a:t>Аничков</a:t>
            </a:r>
            <a:r>
              <a:rPr sz="2000" cap="none" dirty="0">
                <a:solidFill>
                  <a:srgbClr val="01080F"/>
                </a:solidFill>
              </a:rPr>
              <a:t> Д.А., </a:t>
            </a:r>
            <a:r>
              <a:rPr sz="2000" cap="none" dirty="0" err="1">
                <a:solidFill>
                  <a:srgbClr val="01080F"/>
                </a:solidFill>
              </a:rPr>
              <a:t>Клименко</a:t>
            </a:r>
            <a:r>
              <a:rPr sz="2000" cap="none" dirty="0">
                <a:solidFill>
                  <a:srgbClr val="01080F"/>
                </a:solidFill>
              </a:rPr>
              <a:t> А.А. - </a:t>
            </a:r>
            <a:r>
              <a:rPr sz="2000" cap="none" dirty="0" err="1">
                <a:solidFill>
                  <a:srgbClr val="01080F"/>
                </a:solidFill>
              </a:rPr>
              <a:t>стр</a:t>
            </a:r>
            <a:r>
              <a:rPr sz="2000" cap="none" dirty="0">
                <a:solidFill>
                  <a:srgbClr val="01080F"/>
                </a:solidFill>
              </a:rPr>
              <a:t>. 834-864</a:t>
            </a:r>
          </a:p>
          <a:p>
            <a:pPr algn="just">
              <a:defRPr sz="1400" cap="none"/>
            </a:pPr>
            <a:r>
              <a:rPr sz="2000" cap="none" dirty="0" err="1">
                <a:solidFill>
                  <a:srgbClr val="01080F"/>
                </a:solidFill>
              </a:rPr>
              <a:t>Клинические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рекомендации</a:t>
            </a:r>
            <a:r>
              <a:rPr sz="2000" cap="none" dirty="0">
                <a:solidFill>
                  <a:srgbClr val="01080F"/>
                </a:solidFill>
              </a:rPr>
              <a:t>. </a:t>
            </a:r>
            <a:r>
              <a:rPr sz="2000" cap="none" dirty="0" err="1">
                <a:solidFill>
                  <a:srgbClr val="01080F"/>
                </a:solidFill>
              </a:rPr>
              <a:t>Ревматология</a:t>
            </a:r>
            <a:r>
              <a:rPr sz="2000" cap="none" dirty="0">
                <a:solidFill>
                  <a:srgbClr val="01080F"/>
                </a:solidFill>
              </a:rPr>
              <a:t> /</a:t>
            </a:r>
            <a:r>
              <a:rPr sz="2000" cap="none" dirty="0" err="1">
                <a:solidFill>
                  <a:srgbClr val="01080F"/>
                </a:solidFill>
              </a:rPr>
              <a:t>под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редакцией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Насонова</a:t>
            </a:r>
            <a:r>
              <a:rPr sz="2000" cap="none" dirty="0">
                <a:solidFill>
                  <a:srgbClr val="01080F"/>
                </a:solidFill>
              </a:rPr>
              <a:t> Е.Л., М.:ГЭОТАР-</a:t>
            </a:r>
            <a:r>
              <a:rPr sz="2000" cap="none" dirty="0" err="1">
                <a:solidFill>
                  <a:srgbClr val="01080F"/>
                </a:solidFill>
              </a:rPr>
              <a:t>Медиа</a:t>
            </a:r>
            <a:r>
              <a:rPr sz="2000" cap="none" dirty="0">
                <a:solidFill>
                  <a:srgbClr val="01080F"/>
                </a:solidFill>
              </a:rPr>
              <a:t>, 2008</a:t>
            </a:r>
          </a:p>
          <a:p>
            <a:pPr algn="just">
              <a:defRPr sz="1400" cap="none"/>
            </a:pPr>
            <a:r>
              <a:rPr sz="2000" cap="none" dirty="0">
                <a:solidFill>
                  <a:srgbClr val="01080F"/>
                </a:solidFill>
              </a:rPr>
              <a:t>2. "</a:t>
            </a:r>
            <a:r>
              <a:rPr sz="2000" cap="none" dirty="0" err="1">
                <a:solidFill>
                  <a:srgbClr val="01080F"/>
                </a:solidFill>
              </a:rPr>
              <a:t>Митральные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пороки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сердца</a:t>
            </a:r>
            <a:r>
              <a:rPr sz="2000" cap="none" dirty="0">
                <a:solidFill>
                  <a:srgbClr val="01080F"/>
                </a:solidFill>
              </a:rPr>
              <a:t> и </a:t>
            </a:r>
            <a:r>
              <a:rPr sz="2000" cap="none" dirty="0" err="1">
                <a:solidFill>
                  <a:srgbClr val="01080F"/>
                </a:solidFill>
              </a:rPr>
              <a:t>легочная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гипертензия</a:t>
            </a:r>
            <a:r>
              <a:rPr sz="2000" cap="none" dirty="0">
                <a:solidFill>
                  <a:srgbClr val="01080F"/>
                </a:solidFill>
              </a:rPr>
              <a:t> в </a:t>
            </a:r>
            <a:r>
              <a:rPr sz="2000" cap="none" dirty="0" err="1">
                <a:solidFill>
                  <a:srgbClr val="01080F"/>
                </a:solidFill>
              </a:rPr>
              <a:t>практике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ревматолога</a:t>
            </a:r>
            <a:r>
              <a:rPr sz="2000" cap="none" dirty="0">
                <a:solidFill>
                  <a:srgbClr val="01080F"/>
                </a:solidFill>
              </a:rPr>
              <a:t> и </a:t>
            </a:r>
            <a:r>
              <a:rPr sz="2000" cap="none" dirty="0" err="1">
                <a:solidFill>
                  <a:srgbClr val="01080F"/>
                </a:solidFill>
              </a:rPr>
              <a:t>терапевта</a:t>
            </a:r>
            <a:r>
              <a:rPr sz="2000" cap="none" dirty="0">
                <a:solidFill>
                  <a:srgbClr val="01080F"/>
                </a:solidFill>
              </a:rPr>
              <a:t>" </a:t>
            </a:r>
            <a:r>
              <a:rPr sz="2000" cap="none" dirty="0" err="1">
                <a:solidFill>
                  <a:srgbClr val="01080F"/>
                </a:solidFill>
              </a:rPr>
              <a:t>Лекция</a:t>
            </a:r>
            <a:r>
              <a:rPr sz="2000" cap="none" dirty="0">
                <a:solidFill>
                  <a:srgbClr val="01080F"/>
                </a:solidFill>
              </a:rPr>
              <a:t> №1. </a:t>
            </a:r>
            <a:r>
              <a:rPr sz="2000" cap="none" dirty="0" err="1">
                <a:solidFill>
                  <a:srgbClr val="01080F"/>
                </a:solidFill>
              </a:rPr>
              <a:t>Митральный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стеноз</a:t>
            </a:r>
            <a:r>
              <a:rPr sz="2000" cap="none" dirty="0">
                <a:solidFill>
                  <a:srgbClr val="01080F"/>
                </a:solidFill>
              </a:rPr>
              <a:t>, </a:t>
            </a:r>
            <a:r>
              <a:rPr sz="2000" cap="none" dirty="0" err="1">
                <a:solidFill>
                  <a:srgbClr val="01080F"/>
                </a:solidFill>
              </a:rPr>
              <a:t>Шостак</a:t>
            </a:r>
            <a:r>
              <a:rPr sz="2000" cap="none" dirty="0">
                <a:solidFill>
                  <a:srgbClr val="01080F"/>
                </a:solidFill>
              </a:rPr>
              <a:t> Н.А., </a:t>
            </a:r>
            <a:r>
              <a:rPr sz="2000" cap="none" dirty="0" err="1">
                <a:solidFill>
                  <a:srgbClr val="01080F"/>
                </a:solidFill>
              </a:rPr>
              <a:t>Клименко</a:t>
            </a:r>
            <a:r>
              <a:rPr sz="2000" cap="none" dirty="0">
                <a:solidFill>
                  <a:srgbClr val="01080F"/>
                </a:solidFill>
              </a:rPr>
              <a:t> А.А., </a:t>
            </a:r>
            <a:r>
              <a:rPr sz="2000" cap="none" dirty="0" err="1">
                <a:solidFill>
                  <a:srgbClr val="01080F"/>
                </a:solidFill>
              </a:rPr>
              <a:t>Андрияшкина</a:t>
            </a:r>
            <a:r>
              <a:rPr sz="2000" cap="none" dirty="0">
                <a:solidFill>
                  <a:srgbClr val="01080F"/>
                </a:solidFill>
              </a:rPr>
              <a:t> Д.Ю., </a:t>
            </a:r>
            <a:r>
              <a:rPr sz="2000" cap="none" dirty="0" err="1">
                <a:solidFill>
                  <a:srgbClr val="01080F"/>
                </a:solidFill>
              </a:rPr>
              <a:t>Новиков</a:t>
            </a:r>
            <a:r>
              <a:rPr sz="2000" cap="none" dirty="0">
                <a:solidFill>
                  <a:srgbClr val="01080F"/>
                </a:solidFill>
              </a:rPr>
              <a:t> И.В </a:t>
            </a:r>
            <a:endParaRPr lang="ru-RU" sz="2000" dirty="0">
              <a:solidFill>
                <a:srgbClr val="01080F"/>
              </a:solidFill>
            </a:endParaRPr>
          </a:p>
          <a:p>
            <a:pPr algn="just">
              <a:defRPr sz="1400" cap="none"/>
            </a:pPr>
            <a:r>
              <a:rPr lang="ru-RU" sz="2000" dirty="0">
                <a:solidFill>
                  <a:srgbClr val="01080F"/>
                </a:solidFill>
              </a:rPr>
              <a:t>3. «Клиническая анатомия сердца» </a:t>
            </a:r>
            <a:r>
              <a:rPr lang="ru-RU" sz="2000" dirty="0" err="1">
                <a:solidFill>
                  <a:srgbClr val="01080F"/>
                </a:solidFill>
              </a:rPr>
              <a:t>И.И.Каган</a:t>
            </a:r>
            <a:r>
              <a:rPr lang="ru-RU" sz="2000" dirty="0">
                <a:solidFill>
                  <a:srgbClr val="01080F"/>
                </a:solidFill>
              </a:rPr>
              <a:t>, 2018</a:t>
            </a:r>
          </a:p>
          <a:p>
            <a:pPr algn="just">
              <a:defRPr sz="1400" cap="none"/>
            </a:pPr>
            <a:r>
              <a:rPr lang="ru-RU" sz="2000" dirty="0">
                <a:solidFill>
                  <a:srgbClr val="01080F"/>
                </a:solidFill>
              </a:rPr>
              <a:t>4. «Врожденные пороки сердца» </a:t>
            </a:r>
            <a:r>
              <a:rPr lang="ru-RU" sz="2000" dirty="0" err="1">
                <a:solidFill>
                  <a:srgbClr val="01080F"/>
                </a:solidFill>
              </a:rPr>
              <a:t>А.С.Шарыкин</a:t>
            </a:r>
            <a:r>
              <a:rPr lang="ru-RU" sz="2000" dirty="0">
                <a:solidFill>
                  <a:srgbClr val="01080F"/>
                </a:solidFill>
              </a:rPr>
              <a:t>, 2009 </a:t>
            </a:r>
            <a:endParaRPr sz="2000" dirty="0">
              <a:solidFill>
                <a:srgbClr val="01080F"/>
              </a:solidFill>
            </a:endParaRPr>
          </a:p>
          <a:p>
            <a:pPr algn="just">
              <a:defRPr sz="1400" cap="none"/>
            </a:pPr>
            <a:r>
              <a:rPr lang="ru-RU" sz="2000" dirty="0">
                <a:solidFill>
                  <a:srgbClr val="01080F"/>
                </a:solidFill>
              </a:rPr>
              <a:t>5</a:t>
            </a:r>
            <a:r>
              <a:rPr sz="2000" dirty="0">
                <a:solidFill>
                  <a:srgbClr val="01080F"/>
                </a:solidFill>
              </a:rPr>
              <a:t>. </a:t>
            </a:r>
            <a:r>
              <a:rPr sz="2000" cap="none" dirty="0" err="1">
                <a:solidFill>
                  <a:srgbClr val="01080F"/>
                </a:solidFill>
              </a:rPr>
              <a:t>Клинический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sz="2000" cap="none" dirty="0" err="1">
                <a:solidFill>
                  <a:srgbClr val="01080F"/>
                </a:solidFill>
              </a:rPr>
              <a:t>протокол</a:t>
            </a:r>
            <a:r>
              <a:rPr sz="2000" cap="none" dirty="0">
                <a:solidFill>
                  <a:srgbClr val="01080F"/>
                </a:solidFill>
              </a:rPr>
              <a:t> «</a:t>
            </a:r>
            <a:r>
              <a:rPr lang="ru-RU" sz="2000" dirty="0">
                <a:solidFill>
                  <a:srgbClr val="01080F"/>
                </a:solidFill>
              </a:rPr>
              <a:t>Стеноз м</a:t>
            </a:r>
            <a:r>
              <a:rPr sz="2000" cap="none" dirty="0" err="1">
                <a:solidFill>
                  <a:srgbClr val="01080F"/>
                </a:solidFill>
              </a:rPr>
              <a:t>итральн</a:t>
            </a:r>
            <a:r>
              <a:rPr lang="ru-RU" sz="2000" cap="none" dirty="0">
                <a:solidFill>
                  <a:srgbClr val="01080F"/>
                </a:solidFill>
              </a:rPr>
              <a:t>ого клапана</a:t>
            </a:r>
            <a:r>
              <a:rPr sz="2000" cap="none" dirty="0">
                <a:solidFill>
                  <a:srgbClr val="01080F"/>
                </a:solidFill>
              </a:rPr>
              <a:t>» </a:t>
            </a:r>
            <a:r>
              <a:rPr sz="2000" cap="none" dirty="0" err="1">
                <a:solidFill>
                  <a:srgbClr val="01080F"/>
                </a:solidFill>
              </a:rPr>
              <a:t>от</a:t>
            </a:r>
            <a:r>
              <a:rPr sz="2000" cap="none" dirty="0">
                <a:solidFill>
                  <a:srgbClr val="01080F"/>
                </a:solidFill>
              </a:rPr>
              <a:t> </a:t>
            </a:r>
            <a:r>
              <a:rPr lang="ru-RU" sz="2000" cap="none" dirty="0">
                <a:solidFill>
                  <a:srgbClr val="01080F"/>
                </a:solidFill>
              </a:rPr>
              <a:t>26.10.2016 года №14  МЗ РК</a:t>
            </a:r>
          </a:p>
          <a:p>
            <a:pPr algn="just">
              <a:defRPr sz="1400" cap="none"/>
            </a:pPr>
            <a:r>
              <a:rPr lang="ru-RU" sz="2000" dirty="0">
                <a:solidFill>
                  <a:srgbClr val="01080F"/>
                </a:solidFill>
              </a:rPr>
              <a:t>6. </a:t>
            </a:r>
            <a:r>
              <a:rPr lang="ru-RU" sz="2000" cap="none" dirty="0">
                <a:solidFill>
                  <a:srgbClr val="01080F"/>
                </a:solidFill>
              </a:rPr>
              <a:t>Клинический протокол «</a:t>
            </a:r>
            <a:r>
              <a:rPr lang="ru-RU" sz="2000" dirty="0">
                <a:solidFill>
                  <a:srgbClr val="01080F"/>
                </a:solidFill>
              </a:rPr>
              <a:t>Неревматические поражения митрального клапан у детей</a:t>
            </a:r>
            <a:r>
              <a:rPr lang="ru-RU" sz="2000" cap="none" dirty="0">
                <a:solidFill>
                  <a:srgbClr val="01080F"/>
                </a:solidFill>
              </a:rPr>
              <a:t>» от </a:t>
            </a:r>
            <a:r>
              <a:rPr lang="ru-RU" sz="2000" dirty="0">
                <a:solidFill>
                  <a:srgbClr val="01080F"/>
                </a:solidFill>
              </a:rPr>
              <a:t>30</a:t>
            </a:r>
            <a:r>
              <a:rPr lang="ru-RU" sz="2000" cap="none" dirty="0">
                <a:solidFill>
                  <a:srgbClr val="01080F"/>
                </a:solidFill>
              </a:rPr>
              <a:t>.07.2020 года №109 МЗ РК</a:t>
            </a:r>
          </a:p>
          <a:p>
            <a:pPr algn="just">
              <a:defRPr sz="1400" cap="none"/>
            </a:pPr>
            <a:endParaRPr sz="2000" cap="none" dirty="0">
              <a:solidFill>
                <a:srgbClr val="01080F"/>
              </a:solidFill>
            </a:endParaRPr>
          </a:p>
          <a:p>
            <a:pPr algn="just">
              <a:defRPr cap="none">
                <a:solidFill>
                  <a:srgbClr val="000000"/>
                </a:solidFill>
              </a:defRPr>
            </a:pPr>
            <a:endParaRPr sz="2000" cap="none" dirty="0">
              <a:solidFill>
                <a:srgbClr val="01080F"/>
              </a:solidFill>
            </a:endParaRPr>
          </a:p>
          <a:p>
            <a:pPr algn="just"/>
            <a:endParaRPr sz="2000" cap="none" dirty="0">
              <a:solidFill>
                <a:srgbClr val="01080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6gAAAPQHAAABSgAAZyIAABAAAAAmAAAACAAAAP//////////MAAAABQAAAAAAAAAAAD//wAAAQAAAP//AAABAA=="/>
              </a:ext>
            </a:extLst>
          </p:cNvSpPr>
          <p:nvPr/>
        </p:nvSpPr>
        <p:spPr>
          <a:xfrm>
            <a:off x="848751" y="800492"/>
            <a:ext cx="10494497" cy="53288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800" cap="none" dirty="0">
                <a:solidFill>
                  <a:srgbClr val="000000"/>
                </a:solidFill>
                <a:latin typeface="+mj-lt"/>
                <a:cs typeface="+mj-cs"/>
              </a:rPr>
              <a:t>   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  <a:cs typeface="+mj-cs"/>
              </a:rPr>
              <a:t>Врожденный митральный стеноз (МС) составляет около 0,5% всех врожденных пороков сердца (ВПС). </a:t>
            </a:r>
            <a:r>
              <a:rPr lang="ru-RU" sz="2800" dirty="0">
                <a:solidFill>
                  <a:srgbClr val="000000"/>
                </a:solidFill>
                <a:latin typeface="+mj-lt"/>
                <a:cs typeface="+mj-cs"/>
              </a:rPr>
              <a:t>У </a:t>
            </a:r>
            <a:r>
              <a:rPr lang="ru-RU" sz="2800" cap="none" dirty="0">
                <a:solidFill>
                  <a:srgbClr val="000000"/>
                </a:solidFill>
                <a:latin typeface="+mj-lt"/>
                <a:cs typeface="+mj-cs"/>
              </a:rPr>
              <a:t>35-70% больных она сочетается с другими аномали</a:t>
            </a:r>
            <a:r>
              <a:rPr lang="ru-RU" sz="2800" dirty="0">
                <a:solidFill>
                  <a:srgbClr val="000000"/>
                </a:solidFill>
                <a:latin typeface="+mj-lt"/>
                <a:cs typeface="+mj-cs"/>
              </a:rPr>
              <a:t>ями сердца.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  <a:cs typeface="+mj-cs"/>
              </a:rPr>
              <a:t>    Наиболее часто МС обусловлен гипоплазией клапанного кольца, слиянием комиссур,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  <a:cs typeface="+mj-cs"/>
              </a:rPr>
              <a:t>двухпросветным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  <a:cs typeface="+mj-cs"/>
              </a:rPr>
              <a:t> или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  <a:cs typeface="+mj-cs"/>
              </a:rPr>
              <a:t>парашютообразным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  <a:cs typeface="+mj-cs"/>
              </a:rPr>
              <a:t> митральным клапаном с изменением его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  <a:cs typeface="+mj-cs"/>
              </a:rPr>
              <a:t>хордального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  <a:cs typeface="+mj-cs"/>
              </a:rPr>
              <a:t> аппарата.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800" cap="none" dirty="0">
                <a:solidFill>
                  <a:srgbClr val="000000"/>
                </a:solidFill>
                <a:latin typeface="+mj-lt"/>
                <a:ea typeface="Times New Roman" pitchFamily="1" charset="-52"/>
                <a:cs typeface="+mj-cs"/>
              </a:rPr>
              <a:t>    </a:t>
            </a:r>
            <a:r>
              <a:rPr lang="ru-RU" sz="2800" cap="none" dirty="0">
                <a:solidFill>
                  <a:srgbClr val="01080F"/>
                </a:solidFill>
                <a:latin typeface="+mj-lt"/>
                <a:ea typeface="Times New Roman" pitchFamily="1" charset="-52"/>
                <a:cs typeface="+mj-cs"/>
              </a:rPr>
              <a:t>Митральный стеноз </a:t>
            </a:r>
            <a:r>
              <a:rPr lang="ru-RU" sz="2800" cap="none" dirty="0">
                <a:solidFill>
                  <a:srgbClr val="000000"/>
                </a:solidFill>
                <a:latin typeface="+mj-lt"/>
                <a:ea typeface="Times New Roman" pitchFamily="1" charset="-52"/>
                <a:cs typeface="+mj-cs"/>
              </a:rPr>
              <a:t>является наиболее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itchFamily="1" charset="-52"/>
                <a:cs typeface="+mj-cs"/>
              </a:rPr>
              <a:t> </a:t>
            </a:r>
            <a:r>
              <a:rPr lang="ru-RU" sz="2800" cap="none" dirty="0">
                <a:solidFill>
                  <a:srgbClr val="000000"/>
                </a:solidFill>
                <a:latin typeface="+mj-lt"/>
                <a:ea typeface="Times New Roman" pitchFamily="1" charset="-52"/>
                <a:cs typeface="+mj-cs"/>
              </a:rPr>
              <a:t>частым ревматическим пороком сердца. </a:t>
            </a:r>
            <a:endParaRPr lang="ru-RU" sz="2800" cap="none" dirty="0">
              <a:solidFill>
                <a:srgbClr val="000000"/>
              </a:solidFill>
              <a:latin typeface="+mj-lt"/>
              <a:cs typeface="+mj-cs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800" cap="none" dirty="0">
                <a:solidFill>
                  <a:srgbClr val="000000"/>
                </a:solidFill>
                <a:latin typeface="+mj-lt"/>
                <a:cs typeface="+mj-cs"/>
              </a:rPr>
              <a:t>    По данным литературы, более половины случаев ППС приходится на стеноз митрального клапана.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    </a:t>
            </a:r>
            <a:endParaRPr sz="2000" cap="none" dirty="0">
              <a:solidFill>
                <a:srgbClr val="000000"/>
              </a:solidFill>
              <a:latin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H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AAZAAC/////AEsAADs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697730" y="0"/>
            <a:ext cx="8468412" cy="6906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wIAAKsIAACJFwAA3hkAABAAAAAmAAAACAAAAP//////////MAAAABQAAAAAAAAAAAD//wAAAQAAAP//AAABAA=="/>
              </a:ext>
            </a:extLst>
          </p:cNvSpPr>
          <p:nvPr/>
        </p:nvSpPr>
        <p:spPr>
          <a:xfrm>
            <a:off x="695325" y="1418884"/>
            <a:ext cx="2829559" cy="27959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lang="ru-RU" sz="2400" b="1" u="sng" cap="none" dirty="0">
                <a:solidFill>
                  <a:srgbClr val="C00000"/>
                </a:solidFill>
              </a:rPr>
              <a:t>Формирование врожденного стеноза митрального клапана </a:t>
            </a:r>
          </a:p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lang="ru-RU" sz="2400" b="1" u="sng" cap="none" dirty="0">
                <a:solidFill>
                  <a:srgbClr val="C00000"/>
                </a:solidFill>
              </a:rPr>
              <a:t>во внутриутробном периоде</a:t>
            </a:r>
            <a:endParaRPr sz="2400" b="1" u="sng" cap="none" dirty="0">
              <a:solidFill>
                <a:srgbClr val="C00000"/>
              </a:solidFill>
            </a:endParaRPr>
          </a:p>
        </p:txBody>
      </p:sp>
      <p:sp>
        <p:nvSpPr>
          <p:cNvPr id="4" name="Текстовое поле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BQEAAPAnAAClFAAAMCoAAAAAAAAmAAAACAAAAP//////////MAAAABQAAAAAAAAAAAD//wAAAQAAAP//AAABAA=="/>
              </a:ext>
            </a:extLst>
          </p:cNvSpPr>
          <p:nvPr/>
        </p:nvSpPr>
        <p:spPr>
          <a:xfrm>
            <a:off x="573698" y="6129338"/>
            <a:ext cx="319024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1000" cap="none">
                <a:solidFill>
                  <a:srgbClr val="000000"/>
                </a:solidFill>
              </a:defRPr>
            </a:pPr>
            <a:r>
              <a:t>Изображение: </a:t>
            </a:r>
            <a:r>
              <a:rPr cap="none">
                <a:solidFill>
                  <a:schemeClr val="tx1"/>
                </a:solidFill>
              </a:rPr>
              <a:t>https://medach.pro/post/817</a:t>
            </a:r>
          </a:p>
        </p:txBody>
      </p:sp>
      <p:sp>
        <p:nvSpPr>
          <p:cNvPr id="5" name="Линия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C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BAAAAAAAAAAZJjAkUAAAAAQAAABQAAAAUAAAAFAAAAAEAAAAAAAAAZAAAAGQAAAABAAAAlgAAAJY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Z0AAAN4bAAB4RQAA3iMAAAAAAAAmAAAACAAAAP//////////MAAAABQAAAAAAAAAAAD//wAAAQAAAP//AAABAA=="/>
              </a:ext>
            </a:extLst>
          </p:cNvSpPr>
          <p:nvPr/>
        </p:nvSpPr>
        <p:spPr>
          <a:xfrm flipV="1">
            <a:off x="10469245" y="4530090"/>
            <a:ext cx="823595" cy="13004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F867BBE-BF95-EC01-73F1-08B338D99434}"/>
              </a:ext>
            </a:extLst>
          </p:cNvPr>
          <p:cNvSpPr/>
          <p:nvPr/>
        </p:nvSpPr>
        <p:spPr>
          <a:xfrm>
            <a:off x="9668797" y="6486698"/>
            <a:ext cx="1049911" cy="6610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A4975C5-71A2-A6CC-A1CD-B438CBB0A790}"/>
              </a:ext>
            </a:extLst>
          </p:cNvPr>
          <p:cNvSpPr/>
          <p:nvPr/>
        </p:nvSpPr>
        <p:spPr>
          <a:xfrm>
            <a:off x="10002618" y="4172585"/>
            <a:ext cx="933254" cy="6610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C3E2F4-9F05-FCA0-BD54-D3CCFC0BB62C}"/>
              </a:ext>
            </a:extLst>
          </p:cNvPr>
          <p:cNvSpPr/>
          <p:nvPr/>
        </p:nvSpPr>
        <p:spPr>
          <a:xfrm>
            <a:off x="10935872" y="3811563"/>
            <a:ext cx="1481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развитие митрального стеноза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wQAADQBAAASSgAAIgoAAAAAAAAmAAAACAAAAP//////////MAAAABQAAAAAAAAAAAD//wAAAQAAAP//AAABAA=="/>
              </a:ext>
            </a:extLst>
          </p:cNvSpPr>
          <p:nvPr/>
        </p:nvSpPr>
        <p:spPr>
          <a:xfrm>
            <a:off x="384077" y="213617"/>
            <a:ext cx="11112598" cy="814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3600" b="1" cap="none">
                <a:solidFill>
                  <a:srgbClr val="FF0000"/>
                </a:solidFill>
              </a:defRPr>
            </a:pPr>
            <a:r>
              <a:rPr sz="2400" dirty="0" err="1">
                <a:solidFill>
                  <a:srgbClr val="C00000"/>
                </a:solidFill>
              </a:rPr>
              <a:t>Классификация</a:t>
            </a:r>
            <a:r>
              <a:rPr lang="ru-RU" sz="2400" dirty="0">
                <a:solidFill>
                  <a:srgbClr val="C00000"/>
                </a:solidFill>
              </a:rPr>
              <a:t> этапов прогрессирования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митрального стеноза</a:t>
            </a:r>
          </a:p>
          <a:p>
            <a:pPr algn="ctr">
              <a:spcBef>
                <a:spcPts val="0"/>
              </a:spcBef>
              <a:defRPr sz="3600" b="1" cap="none">
                <a:solidFill>
                  <a:srgbClr val="FF0000"/>
                </a:solidFill>
              </a:defRPr>
            </a:pPr>
            <a:r>
              <a:rPr lang="ru-RU" sz="2400" dirty="0">
                <a:solidFill>
                  <a:srgbClr val="C00000"/>
                </a:solidFill>
              </a:rPr>
              <a:t>(</a:t>
            </a:r>
            <a:r>
              <a:rPr sz="2400" dirty="0" err="1">
                <a:solidFill>
                  <a:srgbClr val="C00000"/>
                </a:solidFill>
              </a:rPr>
              <a:t>Бакулев</a:t>
            </a:r>
            <a:r>
              <a:rPr sz="2400" dirty="0">
                <a:solidFill>
                  <a:srgbClr val="C00000"/>
                </a:solidFill>
              </a:rPr>
              <a:t> А.Н. и </a:t>
            </a:r>
            <a:r>
              <a:rPr sz="2400" dirty="0" err="1">
                <a:solidFill>
                  <a:srgbClr val="C00000"/>
                </a:solidFill>
              </a:rPr>
              <a:t>Дамир</a:t>
            </a:r>
            <a:r>
              <a:rPr sz="2400" dirty="0">
                <a:solidFill>
                  <a:srgbClr val="C00000"/>
                </a:solidFill>
              </a:rPr>
              <a:t> Е.А.</a:t>
            </a:r>
            <a:r>
              <a:rPr lang="ru-RU" sz="2400" dirty="0">
                <a:solidFill>
                  <a:srgbClr val="C00000"/>
                </a:solidFill>
              </a:rPr>
              <a:t>, 1</a:t>
            </a:r>
            <a:r>
              <a:rPr sz="2400" dirty="0">
                <a:solidFill>
                  <a:srgbClr val="C00000"/>
                </a:solidFill>
              </a:rPr>
              <a:t>950</a:t>
            </a:r>
            <a:r>
              <a:rPr lang="ru-RU" sz="2400" dirty="0">
                <a:solidFill>
                  <a:srgbClr val="C00000"/>
                </a:solidFill>
              </a:rPr>
              <a:t>)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4" name="Текстовое поле9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UCkAANAmAAA6SgAAMCoAABAAAAAmAAAACAAAAP//////////MAAAABQAAAAAAAAAAAD//wAAAQAAAP//AAABAA=="/>
              </a:ext>
            </a:extLst>
          </p:cNvSpPr>
          <p:nvPr/>
        </p:nvSpPr>
        <p:spPr>
          <a:xfrm>
            <a:off x="5852160" y="5855018"/>
            <a:ext cx="5834282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1200" cap="none">
                <a:solidFill>
                  <a:srgbClr val="000000"/>
                </a:solidFill>
              </a:defRPr>
            </a:pP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 «</a:t>
            </a:r>
            <a:r>
              <a:rPr dirty="0" err="1"/>
              <a:t>Митральный</a:t>
            </a:r>
            <a:r>
              <a:rPr dirty="0"/>
              <a:t> </a:t>
            </a:r>
            <a:r>
              <a:rPr dirty="0" err="1"/>
              <a:t>стеноз</a:t>
            </a:r>
            <a:r>
              <a:rPr dirty="0"/>
              <a:t>» </a:t>
            </a:r>
            <a:r>
              <a:rPr dirty="0" err="1"/>
              <a:t>от</a:t>
            </a:r>
            <a:r>
              <a:rPr dirty="0"/>
              <a:t> 27.10.2016 </a:t>
            </a:r>
            <a:r>
              <a:rPr dirty="0" err="1"/>
              <a:t>года</a:t>
            </a:r>
            <a:r>
              <a:rPr dirty="0"/>
              <a:t> №14</a:t>
            </a:r>
          </a:p>
          <a:p>
            <a:endParaRPr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51E828-7E96-D91D-8A2A-BFC919D0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17" y="1069145"/>
            <a:ext cx="1472418" cy="45537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cap="none" dirty="0">
                <a:highlight>
                  <a:srgbClr val="00FFFF"/>
                </a:highlight>
              </a:rPr>
              <a:t>I </a:t>
            </a:r>
            <a:r>
              <a:rPr lang="ru-RU" sz="2000" cap="none" dirty="0">
                <a:highlight>
                  <a:srgbClr val="00FFFF"/>
                </a:highlight>
              </a:rPr>
              <a:t>стадия</a:t>
            </a:r>
          </a:p>
          <a:p>
            <a:pPr marL="0" indent="0">
              <a:buNone/>
            </a:pPr>
            <a:endParaRPr lang="ru-RU" sz="2000" cap="none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n-US" sz="2000" cap="none" dirty="0">
                <a:highlight>
                  <a:srgbClr val="00FFFF"/>
                </a:highlight>
              </a:rPr>
              <a:t>II </a:t>
            </a:r>
            <a:r>
              <a:rPr lang="ru-RU" sz="2000" cap="none" dirty="0">
                <a:highlight>
                  <a:srgbClr val="00FFFF"/>
                </a:highlight>
              </a:rPr>
              <a:t>стадия</a:t>
            </a:r>
          </a:p>
          <a:p>
            <a:pPr marL="0" indent="0">
              <a:buNone/>
            </a:pPr>
            <a:endParaRPr lang="ru-RU" sz="2000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n-US" sz="2000" cap="none" dirty="0">
                <a:highlight>
                  <a:srgbClr val="00FFFF"/>
                </a:highlight>
              </a:rPr>
              <a:t>III </a:t>
            </a:r>
            <a:r>
              <a:rPr lang="ru-RU" sz="2000" cap="none" dirty="0">
                <a:highlight>
                  <a:srgbClr val="00FFFF"/>
                </a:highlight>
              </a:rPr>
              <a:t>стадия</a:t>
            </a:r>
          </a:p>
          <a:p>
            <a:pPr marL="0" indent="0">
              <a:buNone/>
            </a:pPr>
            <a:endParaRPr lang="ru-RU" sz="20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ru-RU" sz="2000" dirty="0">
                <a:highlight>
                  <a:srgbClr val="00FFFF"/>
                </a:highlight>
                <a:latin typeface="+mn-lt"/>
              </a:rPr>
              <a:t>IV стадия</a:t>
            </a:r>
          </a:p>
          <a:p>
            <a:pPr marL="0" indent="0">
              <a:buNone/>
            </a:pPr>
            <a:endParaRPr lang="ru-RU" sz="2000" cap="none" dirty="0">
              <a:highlight>
                <a:srgbClr val="00FFFF"/>
              </a:highlight>
              <a:latin typeface="+mn-lt"/>
            </a:endParaRPr>
          </a:p>
          <a:p>
            <a:pPr marL="0" indent="0">
              <a:buNone/>
            </a:pPr>
            <a:endParaRPr lang="ru-RU" sz="2000" dirty="0">
              <a:highlight>
                <a:srgbClr val="00FFFF"/>
              </a:highlight>
              <a:latin typeface="+mn-lt"/>
            </a:endParaRPr>
          </a:p>
          <a:p>
            <a:pPr marL="0" indent="0">
              <a:buNone/>
            </a:pPr>
            <a:endParaRPr lang="ru-RU" sz="2000" cap="none" dirty="0">
              <a:highlight>
                <a:srgbClr val="00FFFF"/>
              </a:highlight>
              <a:latin typeface="+mn-lt"/>
            </a:endParaRPr>
          </a:p>
          <a:p>
            <a:pPr marL="0" indent="0">
              <a:buNone/>
            </a:pPr>
            <a:r>
              <a:rPr lang="ru-RU" sz="2000" dirty="0">
                <a:highlight>
                  <a:srgbClr val="00FFFF"/>
                </a:highlight>
                <a:latin typeface="+mn-lt"/>
              </a:rPr>
              <a:t>V стадия</a:t>
            </a:r>
            <a:endParaRPr lang="ru-RU" sz="2000" cap="none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x-none" sz="20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0BA16C4-3128-3386-1232-7F40D7F65D86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2504050" y="1051560"/>
            <a:ext cx="8839200" cy="4526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cap="none" dirty="0"/>
              <a:t>Полная компенсация. </a:t>
            </a:r>
            <a:r>
              <a:rPr lang="ru-RU" sz="2000" dirty="0"/>
              <a:t>Ж</a:t>
            </a:r>
            <a:r>
              <a:rPr lang="ru-RU" sz="2000" cap="none" dirty="0"/>
              <a:t>алоб</a:t>
            </a:r>
            <a:r>
              <a:rPr lang="ru-RU" sz="2000" dirty="0"/>
              <a:t> нет</a:t>
            </a:r>
            <a:r>
              <a:rPr lang="ru-RU" sz="2000" cap="none" dirty="0"/>
              <a:t>, но объективно выявляются некоторые признаки митрального стеноза.</a:t>
            </a:r>
            <a:endParaRPr lang="en-US" sz="2000" cap="none" dirty="0"/>
          </a:p>
          <a:p>
            <a:pPr marL="0" indent="0">
              <a:buNone/>
            </a:pPr>
            <a:r>
              <a:rPr lang="ru-RU" sz="2000" dirty="0"/>
              <a:t>Ж</a:t>
            </a:r>
            <a:r>
              <a:rPr lang="ru-RU" sz="2000" cap="none" dirty="0"/>
              <a:t>алобы, появляются при физической нагрузке. Выявляются признаки легочной гипертензии.</a:t>
            </a:r>
          </a:p>
          <a:p>
            <a:pPr marL="0" indent="0">
              <a:buNone/>
            </a:pPr>
            <a:r>
              <a:rPr lang="ru-RU" sz="2000" dirty="0"/>
              <a:t>З</a:t>
            </a:r>
            <a:r>
              <a:rPr lang="ru-RU" sz="2000" cap="none" dirty="0"/>
              <a:t>астой в малом и большом кругах кровообращения, увеличение сердца, значительное повышение центрального венозного давления, увеличение печени.</a:t>
            </a:r>
          </a:p>
          <a:p>
            <a:pPr marL="0" indent="0">
              <a:buNone/>
            </a:pPr>
            <a:r>
              <a:rPr lang="ru-RU" sz="2000" dirty="0">
                <a:latin typeface="+mn-lt"/>
              </a:rPr>
              <a:t>Выраженная недостаточность кровообращения. </a:t>
            </a:r>
            <a:r>
              <a:rPr lang="ru-RU" sz="2000" dirty="0">
                <a:highlight>
                  <a:srgbClr val="FFFF00"/>
                </a:highlight>
                <a:latin typeface="+mn-lt"/>
              </a:rPr>
              <a:t>Значительный</a:t>
            </a:r>
            <a:r>
              <a:rPr lang="ru-RU" sz="2000" dirty="0">
                <a:latin typeface="+mn-lt"/>
              </a:rPr>
              <a:t> застой в МКК</a:t>
            </a:r>
            <a:r>
              <a:rPr lang="ru-RU" sz="2000" dirty="0"/>
              <a:t> и БКК.</a:t>
            </a:r>
            <a:endParaRPr lang="ru-RU" sz="2000" dirty="0">
              <a:latin typeface="+mn-lt"/>
            </a:endParaRPr>
          </a:p>
          <a:p>
            <a:pPr marL="0" indent="0">
              <a:buNone/>
            </a:pPr>
            <a:r>
              <a:rPr lang="ru-RU" sz="2000" dirty="0">
                <a:latin typeface="+mn-lt"/>
              </a:rPr>
              <a:t>Может сопровождаться мерцательной аритмией. Консервативное лечение дает улучшение.</a:t>
            </a:r>
          </a:p>
          <a:p>
            <a:pPr marL="0" indent="0">
              <a:buNone/>
            </a:pPr>
            <a:r>
              <a:rPr lang="ru-RU" sz="2000" dirty="0"/>
              <a:t>Т</a:t>
            </a:r>
            <a:r>
              <a:rPr lang="ru-RU" sz="2000" dirty="0">
                <a:latin typeface="+mn-lt"/>
              </a:rPr>
              <a:t>ерминальная дистрофическая стадия недостаточности кровообращения. Необратимые изменения внутренних органов. Цирроз печени, </a:t>
            </a:r>
            <a:r>
              <a:rPr lang="ru-RU" sz="2000" dirty="0" err="1">
                <a:latin typeface="+mn-lt"/>
              </a:rPr>
              <a:t>aсцит</a:t>
            </a:r>
            <a:r>
              <a:rPr lang="ru-RU" sz="2000" dirty="0">
                <a:latin typeface="+mn-lt"/>
              </a:rPr>
              <a:t>, отеки, кардиомегалия, одышка в покое. Консервативное лечение неэффективно.</a:t>
            </a:r>
          </a:p>
          <a:p>
            <a:pPr marL="0" indent="0">
              <a:buNone/>
            </a:pPr>
            <a:endParaRPr lang="x-none" sz="20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58D6E8E-C82D-CE19-F683-99B5A75BB9DB}"/>
              </a:ext>
            </a:extLst>
          </p:cNvPr>
          <p:cNvCxnSpPr>
            <a:cxnSpLocks/>
          </p:cNvCxnSpPr>
          <p:nvPr/>
        </p:nvCxnSpPr>
        <p:spPr>
          <a:xfrm>
            <a:off x="2461846" y="1730326"/>
            <a:ext cx="887671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92E3E07-0816-86D5-BD96-1B4E6088FB15}"/>
              </a:ext>
            </a:extLst>
          </p:cNvPr>
          <p:cNvCxnSpPr/>
          <p:nvPr/>
        </p:nvCxnSpPr>
        <p:spPr>
          <a:xfrm>
            <a:off x="2489982" y="2335237"/>
            <a:ext cx="879230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1FB34DC-ED57-7A55-5D5D-C0E728286CA0}"/>
              </a:ext>
            </a:extLst>
          </p:cNvPr>
          <p:cNvCxnSpPr>
            <a:stCxn id="7" idx="1"/>
          </p:cNvCxnSpPr>
          <p:nvPr/>
        </p:nvCxnSpPr>
        <p:spPr>
          <a:xfrm flipV="1">
            <a:off x="2504050" y="3207434"/>
            <a:ext cx="8778239" cy="10726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C2F6A0E-A054-3DA7-9910-0B866D52626D}"/>
              </a:ext>
            </a:extLst>
          </p:cNvPr>
          <p:cNvCxnSpPr/>
          <p:nvPr/>
        </p:nvCxnSpPr>
        <p:spPr>
          <a:xfrm flipV="1">
            <a:off x="2518117" y="4417255"/>
            <a:ext cx="8736037" cy="984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H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H8SAAAAAAAAeEoAAOwp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405576" y="620713"/>
            <a:ext cx="6952810" cy="5207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9">
            <a:extLst>
              <a:ext uri="{FF2B5EF4-FFF2-40B4-BE49-F238E27FC236}">
                <a16:creationId xmlns:a16="http://schemas.microsoft.com/office/drawing/2014/main" id="{878B95E2-78F6-6263-E848-299FFB690507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UCkAANAmAAA6SgAAMCoAABAAAAAmAAAACAAAAP//////////MAAAABQAAAAAAAAAAAD//wAAAQAAAP//AAABAA=="/>
              </a:ext>
            </a:extLst>
          </p:cNvSpPr>
          <p:nvPr/>
        </p:nvSpPr>
        <p:spPr>
          <a:xfrm>
            <a:off x="5894363" y="5926785"/>
            <a:ext cx="5834282" cy="405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1200" cap="none">
                <a:solidFill>
                  <a:srgbClr val="000000"/>
                </a:solidFill>
              </a:defRPr>
            </a:pP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 «</a:t>
            </a:r>
            <a:r>
              <a:rPr dirty="0" err="1"/>
              <a:t>Митральный</a:t>
            </a:r>
            <a:r>
              <a:rPr dirty="0"/>
              <a:t> </a:t>
            </a:r>
            <a:r>
              <a:rPr dirty="0" err="1"/>
              <a:t>стеноз</a:t>
            </a:r>
            <a:r>
              <a:rPr dirty="0"/>
              <a:t>» </a:t>
            </a:r>
            <a:r>
              <a:rPr dirty="0" err="1"/>
              <a:t>от</a:t>
            </a:r>
            <a:r>
              <a:rPr dirty="0"/>
              <a:t> 27.10.2016 </a:t>
            </a:r>
            <a:r>
              <a:rPr dirty="0" err="1"/>
              <a:t>года</a:t>
            </a:r>
            <a:r>
              <a:rPr dirty="0"/>
              <a:t> №14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eCEAAIkGAAABSAAA3BIAABAAAAAmAAAACAAAAP//////////MAAAABQAAAAAAAAAAAD//wAAAQAAAP//AAABAA=="/>
              </a:ext>
            </a:extLst>
          </p:cNvSpPr>
          <p:nvPr/>
        </p:nvSpPr>
        <p:spPr>
          <a:xfrm>
            <a:off x="6246055" y="620713"/>
            <a:ext cx="5250620" cy="10900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spcBef>
                <a:spcPts val="0"/>
              </a:spcBef>
              <a:buNone/>
            </a:pPr>
            <a:r>
              <a:rPr sz="2800" b="1" cap="none" dirty="0">
                <a:solidFill>
                  <a:srgbClr val="C00000"/>
                </a:solidFill>
              </a:rPr>
              <a:t> </a:t>
            </a:r>
            <a:r>
              <a:rPr sz="2800" b="1" cap="none" dirty="0" err="1">
                <a:solidFill>
                  <a:srgbClr val="C00000"/>
                </a:solidFill>
              </a:rPr>
              <a:t>Анатомические</a:t>
            </a:r>
            <a:r>
              <a:rPr sz="2800" b="1" cap="none" dirty="0">
                <a:solidFill>
                  <a:srgbClr val="C00000"/>
                </a:solidFill>
              </a:rPr>
              <a:t> </a:t>
            </a:r>
            <a:r>
              <a:rPr sz="2800" b="1" cap="none" dirty="0" err="1">
                <a:solidFill>
                  <a:srgbClr val="C00000"/>
                </a:solidFill>
              </a:rPr>
              <a:t>формы</a:t>
            </a:r>
            <a:r>
              <a:rPr sz="2800" b="1" cap="none" dirty="0">
                <a:solidFill>
                  <a:srgbClr val="C00000"/>
                </a:solidFill>
              </a:rPr>
              <a:t> </a:t>
            </a:r>
            <a:r>
              <a:rPr sz="2800" b="1" cap="none" dirty="0" err="1">
                <a:solidFill>
                  <a:srgbClr val="C00000"/>
                </a:solidFill>
              </a:rPr>
              <a:t>митрального</a:t>
            </a:r>
            <a:r>
              <a:rPr sz="2800" b="1" cap="none" dirty="0">
                <a:solidFill>
                  <a:srgbClr val="C00000"/>
                </a:solidFill>
              </a:rPr>
              <a:t> </a:t>
            </a:r>
            <a:r>
              <a:rPr sz="2800" b="1" cap="none" dirty="0" err="1">
                <a:solidFill>
                  <a:srgbClr val="C00000"/>
                </a:solidFill>
              </a:rPr>
              <a:t>стеноза</a:t>
            </a:r>
            <a:r>
              <a:rPr sz="2800" b="1" cap="none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E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AQMAAIAWAAB4SgAA8CcAABAgAAAmAAAACAAAAP//////////MAAAABQAAAAAAAAAAAD//wAAAQAAAP//AAABAA=="/>
              </a:ext>
            </a:extLst>
          </p:cNvSpPr>
          <p:nvPr/>
        </p:nvSpPr>
        <p:spPr>
          <a:xfrm>
            <a:off x="695325" y="636515"/>
            <a:ext cx="5255309" cy="55086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0" indent="0"/>
            <a:r>
              <a:rPr sz="2400" cap="none" dirty="0">
                <a:solidFill>
                  <a:srgbClr val="000000"/>
                </a:solidFill>
              </a:rPr>
              <a:t>1. </a:t>
            </a:r>
            <a:r>
              <a:rPr sz="2400" cap="none" dirty="0" err="1">
                <a:solidFill>
                  <a:srgbClr val="000000"/>
                </a:solidFill>
              </a:rPr>
              <a:t>Стеноз</a:t>
            </a:r>
            <a:r>
              <a:rPr sz="2400" cap="none" dirty="0">
                <a:solidFill>
                  <a:srgbClr val="000000"/>
                </a:solidFill>
              </a:rPr>
              <a:t> в </a:t>
            </a:r>
            <a:r>
              <a:rPr sz="2400" cap="none" dirty="0" err="1">
                <a:solidFill>
                  <a:srgbClr val="000000"/>
                </a:solidFill>
              </a:rPr>
              <a:t>форме</a:t>
            </a:r>
            <a:r>
              <a:rPr sz="2400" b="1" cap="none" dirty="0">
                <a:solidFill>
                  <a:srgbClr val="000000"/>
                </a:solidFill>
              </a:rPr>
              <a:t> </a:t>
            </a:r>
            <a:r>
              <a:rPr sz="2400" b="1" cap="none" dirty="0">
                <a:solidFill>
                  <a:srgbClr val="000000"/>
                </a:solidFill>
                <a:highlight>
                  <a:srgbClr val="FFFF00"/>
                </a:highlight>
              </a:rPr>
              <a:t>"</a:t>
            </a:r>
            <a:r>
              <a:rPr sz="2400" b="1" cap="none" dirty="0" err="1">
                <a:solidFill>
                  <a:srgbClr val="000000"/>
                </a:solidFill>
                <a:highlight>
                  <a:srgbClr val="FFFF00"/>
                </a:highlight>
              </a:rPr>
              <a:t>пиджачной</a:t>
            </a:r>
            <a:r>
              <a:rPr sz="2400" b="1" cap="none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sz="2400" b="1" cap="none" dirty="0" err="1">
                <a:solidFill>
                  <a:srgbClr val="000000"/>
                </a:solidFill>
                <a:highlight>
                  <a:srgbClr val="FFFF00"/>
                </a:highlight>
              </a:rPr>
              <a:t>петли</a:t>
            </a:r>
            <a:r>
              <a:rPr sz="2400" b="1" cap="none" dirty="0">
                <a:solidFill>
                  <a:srgbClr val="000000"/>
                </a:solidFill>
                <a:highlight>
                  <a:srgbClr val="FFFF00"/>
                </a:highlight>
              </a:rPr>
              <a:t>" </a:t>
            </a:r>
            <a:r>
              <a:rPr sz="2400" cap="none" dirty="0">
                <a:solidFill>
                  <a:srgbClr val="000000"/>
                </a:solidFill>
              </a:rPr>
              <a:t>- </a:t>
            </a:r>
            <a:r>
              <a:rPr sz="2400" cap="none" dirty="0" err="1">
                <a:solidFill>
                  <a:srgbClr val="000000"/>
                </a:solidFill>
              </a:rPr>
              <a:t>клапан</a:t>
            </a:r>
            <a:r>
              <a:rPr sz="2400" cap="none" dirty="0">
                <a:solidFill>
                  <a:srgbClr val="000000"/>
                </a:solidFill>
              </a:rPr>
              <a:t> в </a:t>
            </a:r>
            <a:r>
              <a:rPr sz="2400" cap="none" dirty="0" err="1">
                <a:solidFill>
                  <a:srgbClr val="000000"/>
                </a:solidFill>
              </a:rPr>
              <a:t>виде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перепонки</a:t>
            </a:r>
            <a:r>
              <a:rPr sz="2400" cap="none" dirty="0">
                <a:solidFill>
                  <a:srgbClr val="000000"/>
                </a:solidFill>
              </a:rPr>
              <a:t>, </a:t>
            </a:r>
            <a:r>
              <a:rPr sz="2400" cap="none" dirty="0" err="1">
                <a:solidFill>
                  <a:srgbClr val="000000"/>
                </a:solidFill>
              </a:rPr>
              <a:t>расположенной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перпендикулярно</a:t>
            </a:r>
            <a:r>
              <a:rPr sz="2400" cap="none" dirty="0">
                <a:solidFill>
                  <a:srgbClr val="000000"/>
                </a:solidFill>
              </a:rPr>
              <a:t> к </a:t>
            </a:r>
            <a:r>
              <a:rPr sz="2400" cap="none" dirty="0" err="1">
                <a:solidFill>
                  <a:srgbClr val="000000"/>
                </a:solidFill>
              </a:rPr>
              <a:t>продольной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оси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желудочка</a:t>
            </a:r>
            <a:r>
              <a:rPr sz="2400" cap="none" dirty="0">
                <a:solidFill>
                  <a:srgbClr val="000000"/>
                </a:solidFill>
              </a:rPr>
              <a:t>, </a:t>
            </a:r>
            <a:r>
              <a:rPr sz="2400" cap="none" dirty="0" err="1">
                <a:solidFill>
                  <a:srgbClr val="000000"/>
                </a:solidFill>
              </a:rPr>
              <a:t>створки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сращены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по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краям</a:t>
            </a:r>
            <a:r>
              <a:rPr sz="2400" cap="none" dirty="0">
                <a:solidFill>
                  <a:srgbClr val="000000"/>
                </a:solidFill>
              </a:rPr>
              <a:t>.</a:t>
            </a:r>
          </a:p>
          <a:p>
            <a:pPr marL="0" indent="0">
              <a:defRPr cap="none">
                <a:solidFill>
                  <a:srgbClr val="000000"/>
                </a:solidFill>
              </a:defRPr>
            </a:pPr>
            <a:endParaRPr sz="2400" cap="none" dirty="0">
              <a:solidFill>
                <a:srgbClr val="000000"/>
              </a:solidFill>
            </a:endParaRPr>
          </a:p>
          <a:p>
            <a:pPr marL="0" indent="0"/>
            <a:r>
              <a:rPr sz="2400" cap="none" dirty="0">
                <a:solidFill>
                  <a:srgbClr val="000000"/>
                </a:solidFill>
              </a:rPr>
              <a:t>2. </a:t>
            </a:r>
            <a:r>
              <a:rPr sz="2400" cap="none" dirty="0" err="1">
                <a:solidFill>
                  <a:srgbClr val="000000"/>
                </a:solidFill>
              </a:rPr>
              <a:t>Стеноз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воронкообразной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формы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b="1" cap="none" dirty="0">
                <a:solidFill>
                  <a:srgbClr val="000000"/>
                </a:solidFill>
                <a:highlight>
                  <a:srgbClr val="FFFF00"/>
                </a:highlight>
              </a:rPr>
              <a:t>("</a:t>
            </a:r>
            <a:r>
              <a:rPr sz="2400" b="1" cap="none" dirty="0" err="1">
                <a:solidFill>
                  <a:srgbClr val="000000"/>
                </a:solidFill>
                <a:highlight>
                  <a:srgbClr val="FFFF00"/>
                </a:highlight>
              </a:rPr>
              <a:t>рыбий</a:t>
            </a:r>
            <a:r>
              <a:rPr sz="2400" b="1" cap="none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sz="2400" b="1" cap="none" dirty="0" err="1">
                <a:solidFill>
                  <a:srgbClr val="000000"/>
                </a:solidFill>
                <a:highlight>
                  <a:srgbClr val="FFFF00"/>
                </a:highlight>
              </a:rPr>
              <a:t>рот</a:t>
            </a:r>
            <a:r>
              <a:rPr sz="2400" b="1" cap="none" dirty="0">
                <a:solidFill>
                  <a:srgbClr val="000000"/>
                </a:solidFill>
                <a:highlight>
                  <a:srgbClr val="FFFF00"/>
                </a:highlight>
              </a:rPr>
              <a:t>")</a:t>
            </a:r>
            <a:r>
              <a:rPr sz="2400" b="1" cap="none" dirty="0">
                <a:solidFill>
                  <a:srgbClr val="000000"/>
                </a:solidFill>
              </a:rPr>
              <a:t> </a:t>
            </a:r>
            <a:r>
              <a:rPr sz="2400" cap="none" dirty="0">
                <a:solidFill>
                  <a:srgbClr val="000000"/>
                </a:solidFill>
              </a:rPr>
              <a:t>- </a:t>
            </a:r>
            <a:r>
              <a:rPr sz="2400" cap="none" dirty="0" err="1">
                <a:solidFill>
                  <a:srgbClr val="000000"/>
                </a:solidFill>
              </a:rPr>
              <a:t>отверстие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имеет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вид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длинного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воронкообразного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канала</a:t>
            </a:r>
            <a:r>
              <a:rPr sz="2400" cap="none" dirty="0">
                <a:solidFill>
                  <a:srgbClr val="000000"/>
                </a:solidFill>
              </a:rPr>
              <a:t>, </a:t>
            </a:r>
            <a:r>
              <a:rPr sz="2400" cap="none" dirty="0" err="1">
                <a:solidFill>
                  <a:srgbClr val="000000"/>
                </a:solidFill>
              </a:rPr>
              <a:t>стенки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которого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образуются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не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только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створками</a:t>
            </a:r>
            <a:r>
              <a:rPr sz="2400" cap="none" dirty="0">
                <a:solidFill>
                  <a:srgbClr val="000000"/>
                </a:solidFill>
              </a:rPr>
              <a:t>, </a:t>
            </a:r>
            <a:r>
              <a:rPr sz="2400" cap="none" dirty="0" err="1">
                <a:solidFill>
                  <a:srgbClr val="000000"/>
                </a:solidFill>
              </a:rPr>
              <a:t>но</a:t>
            </a:r>
            <a:r>
              <a:rPr sz="2400" cap="none" dirty="0">
                <a:solidFill>
                  <a:srgbClr val="000000"/>
                </a:solidFill>
              </a:rPr>
              <a:t> и </a:t>
            </a:r>
            <a:r>
              <a:rPr sz="2400" cap="none" dirty="0" err="1">
                <a:solidFill>
                  <a:srgbClr val="000000"/>
                </a:solidFill>
              </a:rPr>
              <a:t>припаявшимися</a:t>
            </a:r>
            <a:r>
              <a:rPr sz="2400" cap="none" dirty="0">
                <a:solidFill>
                  <a:srgbClr val="000000"/>
                </a:solidFill>
              </a:rPr>
              <a:t> к </a:t>
            </a:r>
            <a:r>
              <a:rPr sz="2400" cap="none" dirty="0" err="1">
                <a:solidFill>
                  <a:srgbClr val="000000"/>
                </a:solidFill>
              </a:rPr>
              <a:t>ним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папиллярными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мышцами</a:t>
            </a:r>
            <a:r>
              <a:rPr sz="2400" cap="none" dirty="0">
                <a:solidFill>
                  <a:srgbClr val="000000"/>
                </a:solidFill>
              </a:rPr>
              <a:t>.</a:t>
            </a:r>
          </a:p>
          <a:p>
            <a:pPr marL="0" indent="0">
              <a:defRPr cap="none">
                <a:solidFill>
                  <a:srgbClr val="000000"/>
                </a:solidFill>
              </a:defRPr>
            </a:pPr>
            <a:endParaRPr sz="2400" cap="none" dirty="0">
              <a:solidFill>
                <a:srgbClr val="000000"/>
              </a:solidFill>
            </a:endParaRPr>
          </a:p>
          <a:p>
            <a:pPr marL="0" indent="0"/>
            <a:r>
              <a:rPr sz="2400" cap="none" dirty="0">
                <a:solidFill>
                  <a:srgbClr val="000000"/>
                </a:solidFill>
              </a:rPr>
              <a:t>3. </a:t>
            </a:r>
            <a:r>
              <a:rPr sz="2400" cap="none" dirty="0" err="1">
                <a:solidFill>
                  <a:srgbClr val="000000"/>
                </a:solidFill>
              </a:rPr>
              <a:t>Стеноз</a:t>
            </a:r>
            <a:r>
              <a:rPr sz="2400" cap="none" dirty="0">
                <a:solidFill>
                  <a:srgbClr val="000000"/>
                </a:solidFill>
              </a:rPr>
              <a:t> с </a:t>
            </a:r>
            <a:r>
              <a:rPr sz="2400" cap="none" dirty="0" err="1">
                <a:solidFill>
                  <a:srgbClr val="000000"/>
                </a:solidFill>
              </a:rPr>
              <a:t>двойным</a:t>
            </a:r>
            <a:r>
              <a:rPr sz="2400" cap="none" dirty="0">
                <a:solidFill>
                  <a:srgbClr val="000000"/>
                </a:solidFill>
              </a:rPr>
              <a:t> </a:t>
            </a:r>
            <a:r>
              <a:rPr sz="2400" cap="none" dirty="0" err="1">
                <a:solidFill>
                  <a:srgbClr val="000000"/>
                </a:solidFill>
              </a:rPr>
              <a:t>сужением</a:t>
            </a:r>
            <a:r>
              <a:rPr sz="2400" cap="none" dirty="0">
                <a:solidFill>
                  <a:srgbClr val="000000"/>
                </a:solidFill>
              </a:rPr>
              <a:t>.</a:t>
            </a:r>
          </a:p>
          <a:p>
            <a:pPr marL="0" indent="0"/>
            <a:endParaRPr sz="2400" cap="none" dirty="0">
              <a:solidFill>
                <a:srgbClr val="000000"/>
              </a:solidFill>
            </a:endParaRPr>
          </a:p>
        </p:txBody>
      </p:sp>
      <p:cxnSp>
        <p:nvCxnSpPr>
          <p:cNvPr id="4" name="Соединительная линия1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DwAAAA8BAAAAkAAAAEgAAACQAAAASAAAAAAAAAAAAAAAAAAAAAEAAABQAAAAuFdK98PG97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BAAAAAAAAAAZJjAkUAAAAAQAAABQAAAAUAAAAFAAAAAEAAAABAAAAlgAAAJYAAAABAAAAlgAAAJY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RRsAALoLAAB8HgAAABkAABAAAAAmAAAACAAAAP//////////MAAAABQAAAAAAAAAAAD//wAAAQAAAP//AAABAA=="/>
              </a:ext>
            </a:extLst>
          </p:cNvCxnSpPr>
          <p:nvPr/>
        </p:nvCxnSpPr>
        <p:spPr>
          <a:xfrm rot="10800000" flipV="1">
            <a:off x="4432935" y="1906270"/>
            <a:ext cx="522605" cy="2157730"/>
          </a:xfrm>
          <a:prstGeom prst="curvedConnector3">
            <a:avLst>
              <a:gd name="adj1" fmla="val -24301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5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w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RRMAAGEnAAAASwAAMCoAAAAAAAAmAAAACAAAAP//////////MAAAABQAAAAAAAAAAAD//wAAAQAAAP//AAABAA=="/>
              </a:ext>
            </a:extLst>
          </p:cNvSpPr>
          <p:nvPr/>
        </p:nvSpPr>
        <p:spPr>
          <a:xfrm>
            <a:off x="2626018" y="6021607"/>
            <a:ext cx="9059545" cy="456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cap="none">
                <a:solidFill>
                  <a:srgbClr val="000000"/>
                </a:solidFill>
              </a:defRPr>
            </a:pP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 «</a:t>
            </a:r>
            <a:r>
              <a:rPr dirty="0" err="1"/>
              <a:t>Митральный</a:t>
            </a:r>
            <a:r>
              <a:rPr dirty="0"/>
              <a:t> </a:t>
            </a:r>
            <a:r>
              <a:rPr dirty="0" err="1"/>
              <a:t>стеноз</a:t>
            </a:r>
            <a:r>
              <a:rPr dirty="0"/>
              <a:t>» </a:t>
            </a:r>
            <a:r>
              <a:rPr dirty="0" err="1"/>
              <a:t>от</a:t>
            </a:r>
            <a:r>
              <a:rPr dirty="0"/>
              <a:t> 27.10.2016 </a:t>
            </a:r>
            <a:r>
              <a:rPr dirty="0" err="1"/>
              <a:t>года</a:t>
            </a:r>
            <a:r>
              <a:rPr dirty="0"/>
              <a:t> №14</a:t>
            </a:r>
          </a:p>
          <a:p>
            <a:pPr algn="r">
              <a:spcBef>
                <a:spcPts val="0"/>
              </a:spcBef>
              <a:defRPr sz="900" cap="none">
                <a:solidFill>
                  <a:schemeClr val="tx1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Рисунок</a:t>
            </a:r>
            <a:r>
              <a:rPr cap="none" dirty="0">
                <a:solidFill>
                  <a:srgbClr val="000000"/>
                </a:solidFill>
              </a:rPr>
              <a:t>:</a:t>
            </a:r>
            <a:r>
              <a:rPr dirty="0"/>
              <a:t> https://www.google.com/url?sa=i&amp;url=https%3A%2F%2Fppt-online.org%2F132987&amp;psig=AOvVaw0s4zb-1UZ62pk9Q9g_-a9l&amp;ust=1730720576239000&amp;source=images&amp;cd=vfe&amp;opi=89978449&amp;ved=0CBQQjRxqFwoTCOi0tN6KwIkDFQAAAAAdAAAAABAE</a:t>
            </a:r>
          </a:p>
          <a:p>
            <a:pPr algn="r"/>
            <a:endParaRPr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9825DE-1EC7-73E7-1752-F395BC6B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88" y="1582234"/>
            <a:ext cx="1486107" cy="2314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9980BE-03C7-5FEE-3F29-5B7103CA0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231" y="1582457"/>
            <a:ext cx="1571844" cy="22863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19FE80-21F3-012D-BCC8-E312B6C04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660" y="1582219"/>
            <a:ext cx="2934109" cy="2324424"/>
          </a:xfrm>
          <a:prstGeom prst="rect">
            <a:avLst/>
          </a:prstGeom>
        </p:spPr>
      </p:pic>
      <p:sp>
        <p:nvSpPr>
          <p:cNvPr id="13" name="Текстовое поле9">
            <a:extLst>
              <a:ext uri="{FF2B5EF4-FFF2-40B4-BE49-F238E27FC236}">
                <a16:creationId xmlns:a16="http://schemas.microsoft.com/office/drawing/2014/main" id="{78D1F40E-E748-1AAF-8758-A57FB7F97F64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UCkAANAmAAA6SgAAMCoAABAAAAAmAAAACAAAAP//////////MAAAABQAAAAAAAAAAAD//wAAAQAAAP//AAABAA=="/>
              </a:ext>
            </a:extLst>
          </p:cNvSpPr>
          <p:nvPr/>
        </p:nvSpPr>
        <p:spPr>
          <a:xfrm>
            <a:off x="5838092" y="4026218"/>
            <a:ext cx="5658583" cy="405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r>
              <a:rPr lang="ru-RU" sz="2000" b="1" dirty="0">
                <a:solidFill>
                  <a:srgbClr val="C00000"/>
                </a:solidFill>
              </a:rPr>
              <a:t>           1                   2                           3</a:t>
            </a:r>
            <a:endParaRPr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EhQAADkAAABvNgAA8AMAABAAAAAmAAAACAAAAP//////////MAAAABQAAAAAAAAAAAD//wAAAQAAAP//AAABAA=="/>
              </a:ext>
            </a:extLst>
          </p:cNvSpPr>
          <p:nvPr/>
        </p:nvSpPr>
        <p:spPr>
          <a:xfrm>
            <a:off x="3262630" y="36195"/>
            <a:ext cx="5586095" cy="6038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400" b="1" cap="none" dirty="0" err="1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Гемодинамика</a:t>
            </a:r>
            <a:endParaRPr sz="2400" b="1" cap="none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Прямоугольник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wAMAAGUEAAC5RgAAeQcAABAAAAAmAAAACAAAAP//////////MAAAABQAAAAAAAAAAAD//wAAAQAAAP//AAABAA=="/>
              </a:ext>
            </a:extLst>
          </p:cNvSpPr>
          <p:nvPr/>
        </p:nvSpPr>
        <p:spPr>
          <a:xfrm>
            <a:off x="2434040" y="620713"/>
            <a:ext cx="7323920" cy="607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Уменьшение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площади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AV-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отверстия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норма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4-6 см</a:t>
            </a:r>
            <a:r>
              <a:rPr sz="2000" cap="none" baseline="28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) </a:t>
            </a:r>
          </a:p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000" b="1" cap="none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(«</a:t>
            </a:r>
            <a:r>
              <a:rPr sz="2000" b="1" cap="none" dirty="0" err="1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первый</a:t>
            </a:r>
            <a:r>
              <a:rPr sz="2000" b="1" cap="none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000" b="1" cap="none" dirty="0" err="1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барьер</a:t>
            </a:r>
            <a:r>
              <a:rPr sz="2000" b="1" cap="none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»)  </a:t>
            </a:r>
          </a:p>
        </p:txBody>
      </p:sp>
      <p:sp>
        <p:nvSpPr>
          <p:cNvPr id="12" name="Прямоугольник 1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B0nAACgQQAAMCoAABAAAAAmAAAACAAAAP//////////MAAAABQAAAAAAAAAAAD//wAAAQAAAP//AAABAA=="/>
              </a:ext>
            </a:extLst>
          </p:cNvSpPr>
          <p:nvPr/>
        </p:nvSpPr>
        <p:spPr>
          <a:xfrm>
            <a:off x="2581421" y="6006562"/>
            <a:ext cx="7029157" cy="4997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100" b="1" u="sng" cap="none" dirty="0" err="1">
                <a:latin typeface="Century Gothic" charset="0"/>
                <a:ea typeface="Century Gothic" charset="0"/>
                <a:cs typeface="Century Gothic" charset="0"/>
              </a:rPr>
              <a:t>Сердечная</a:t>
            </a:r>
            <a:r>
              <a:rPr sz="2100" b="1" u="sng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100" b="1" u="sng" cap="none" dirty="0" err="1">
                <a:latin typeface="Century Gothic" charset="0"/>
                <a:ea typeface="Century Gothic" charset="0"/>
                <a:cs typeface="Century Gothic" charset="0"/>
              </a:rPr>
              <a:t>недостаточность</a:t>
            </a:r>
            <a:r>
              <a:rPr sz="2100" b="1" u="sng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100" b="1" u="sng" cap="none" dirty="0" err="1">
                <a:latin typeface="Century Gothic" charset="0"/>
                <a:ea typeface="Century Gothic" charset="0"/>
                <a:cs typeface="Century Gothic" charset="0"/>
              </a:rPr>
              <a:t>по</a:t>
            </a:r>
            <a:r>
              <a:rPr sz="2100" b="1" u="sng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2100" b="1" u="sng" cap="none" dirty="0">
                <a:latin typeface="Century Gothic" charset="0"/>
                <a:ea typeface="Century Gothic" charset="0"/>
                <a:cs typeface="Century Gothic" charset="0"/>
              </a:rPr>
              <a:t>БКК</a:t>
            </a:r>
            <a:endParaRPr sz="2100" b="1" u="sng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Стрелка вниз 3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ywAAAA0AAAAAkAAAAEgAAACQAAAASAAAAAAAAAABAAAAAAAAAAEAAABQAAAAAAAAAAAA4D8AAAAAAADgPwAAAAAAAOA/AAAAAAAA4D8AAAAAAADgPwAAAAAAAOA/AAAAAAAA4D8AAAAAAADgPwAAAAAAAOA/AAAAAAAA4D8CAAAAjAAAAAEAAAAAAAAAACBgAP///wgAAAAAAAAAAAAAAAAAAAAAAAAAAAAAAAAAAAAAZAAAAAEAAABAAAAAAAAAAAAAAAAAAAAAAAAAAAAAAAAAAAAAAAAAAAAAAAAAAAAAAAAAAAAAAAAAAAAAAAAAAAAAAAAAAAAAAAAAAAAAAAAAAAAAAAAAAAAAAAAAAAAAFAAAADwAAAABAAAAAAAAAAZJjAk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CBgAP///wEAAAAAAAAAAAAAAAAAAAAAAAAAAAAAAAAAAAAAAAAAAAZJjAJ/f38AlpaWA8zMzADAwP8Af39/AAAAAAAAAAAAAAAAAAAAAAAAAAAAIQAAABgAAAAUAAAAviMAAOkHAAC5JgAAOwkAABAAAAAmAAAACAAAAP//////////MAAAABQAAAAAAAAAAID//wCAAAAAAP//AIAAAA=="/>
              </a:ext>
            </a:extLst>
          </p:cNvSpPr>
          <p:nvPr/>
        </p:nvSpPr>
        <p:spPr>
          <a:xfrm>
            <a:off x="5810250" y="1285875"/>
            <a:ext cx="484505" cy="21463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cap="none">
                <a:solidFill>
                  <a:srgbClr val="002060"/>
                </a:solidFill>
              </a:defRPr>
            </a:pPr>
            <a:endParaRPr/>
          </a:p>
        </p:txBody>
      </p:sp>
      <p:sp>
        <p:nvSpPr>
          <p:cNvPr id="10" name="Прямоугольник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BUgAACgQQAAKCMAABAAAAAmAAAACAAAAP//////////MAAAABQAAAAAAAAAAAD//wAAAQAAAP//AAABAA=="/>
              </a:ext>
            </a:extLst>
          </p:cNvSpPr>
          <p:nvPr/>
        </p:nvSpPr>
        <p:spPr>
          <a:xfrm>
            <a:off x="2328204" y="4898732"/>
            <a:ext cx="7788812" cy="4997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Артериальная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прекапиллярная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легочная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гипертензия</a:t>
            </a:r>
            <a:endParaRPr sz="22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AAAAAKsJAAAASwAAvwwAABAAAAAmAAAACAAAAP//////////MAAAABQAAAAAAAAAAAD//wAAAQAAAP//AAABAA=="/>
              </a:ext>
            </a:extLst>
          </p:cNvSpPr>
          <p:nvPr/>
        </p:nvSpPr>
        <p:spPr>
          <a:xfrm>
            <a:off x="1277815" y="1237957"/>
            <a:ext cx="9636369" cy="914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000" cap="none" dirty="0">
                <a:latin typeface="Century Gothic" charset="0"/>
                <a:ea typeface="Century Gothic" charset="0"/>
                <a:cs typeface="Century Gothic" charset="0"/>
              </a:rPr>
              <a:t>В результате затруднения оттока крови из ЛП в ЛЖ, п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овышение</a:t>
            </a: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 давления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в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полости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2000" cap="none" dirty="0">
                <a:latin typeface="Century Gothic" charset="0"/>
                <a:ea typeface="Century Gothic" charset="0"/>
                <a:cs typeface="Century Gothic" charset="0"/>
              </a:rPr>
              <a:t>ЛП 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(25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мм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рт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ст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.)</a:t>
            </a:r>
            <a:r>
              <a:rPr lang="ru-RU" sz="20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норма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5-8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мм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рт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ст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.)</a:t>
            </a:r>
            <a:r>
              <a:rPr lang="ru-RU" sz="2000" cap="none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</a:p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000" cap="none" dirty="0">
                <a:latin typeface="Century Gothic" charset="0"/>
                <a:ea typeface="Century Gothic" charset="0"/>
                <a:cs typeface="Century Gothic" charset="0"/>
              </a:rPr>
              <a:t>с последующей гипертрофией ЛП</a:t>
            </a:r>
            <a:endParaRPr sz="20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Стрелка вниз 3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ywAAAA0AAAAAkAAAAEgAAACQAAAASAAAAAAAAAABAAAAAAAAAAEAAABQAAAAAAAAAAAA4D8AAAAAAADgPwAAAAAAAOA/AAAAAAAA4D8AAAAAAADgPwAAAAAAAOA/AAAAAAAA4D8AAAAAAADgPwAAAAAAAOA/AAAAAAAA4D8CAAAAjAAAAAEAAAAAAAAAACBgAP///wgAAAAAAAAAAAAAAAAAAAAAAAAAAAAAAAAAAAAAZAAAAAEAAABAAAAAAAAAAAAAAAAAAAAAAAAAAAAAAAAAAAAAAAAAAAAAAAAAAAAAAAAAAAAAAAAAAAAAAAAAAAAAAAAAAAAAAAAAAAAAAAAAAAAAAAAAAAAAAAAAAAAAFAAAADwAAAABAAAAAAAAAAZJjAk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gsYV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CBgAP///wEAAAAAAAAAAAAAAAAAAAAAAAAAAAAAAAAAAAAAAAAAAAZJjAJ/f38AlpaWA8zMzADAwP8Af39/AAAAAAAAAAAAAAAAAAAAAAAAAAAAIQAAABgAAAAUAAAAviMAACgjAAC5JgAAeiQAABAAAAAmAAAACAAAAP//////////MAAAABQAAAAAAAAAAID//wCAAAAAAP//AIAAAA=="/>
              </a:ext>
            </a:extLst>
          </p:cNvSpPr>
          <p:nvPr/>
        </p:nvSpPr>
        <p:spPr>
          <a:xfrm>
            <a:off x="5810250" y="5715000"/>
            <a:ext cx="484505" cy="21463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/>
          </a:p>
        </p:txBody>
      </p:sp>
      <p:sp>
        <p:nvSpPr>
          <p:cNvPr id="11" name="Прямоугольник 1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JkjAACgQQAArCYAABAAAAAmAAAACAAAAP//////////MAAAABQAAAAAAAAAAAD//wAAAQAAAP//AAABAA=="/>
              </a:ext>
            </a:extLst>
          </p:cNvSpPr>
          <p:nvPr/>
        </p:nvSpPr>
        <p:spPr>
          <a:xfrm>
            <a:off x="3481754" y="5420995"/>
            <a:ext cx="5228492" cy="4997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Гипертрофия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правого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желудочка</a:t>
            </a:r>
            <a:endParaRPr sz="20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Стрелка вниз 3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ywAAAA0AAAAAkAAAAEgAAACQAAAASAAAAAAAAAABAAAAAAAAAAEAAABQAAAAAAAAAAAA4D8AAAAAAADgPwAAAAAAAOA/AAAAAAAA4D8AAAAAAADgPwAAAAAAAOA/AAAAAAAA4D8AAAAAAADgPwAAAAAAAOA/AAAAAAAA4D8CAAAAjAAAAAEAAAAAAAAAACBgAP///wgAAAAAAAAAAAAAAAAAAAAAAAAAAAAAAAAAAAAAZAAAAAEAAABAAAAAAAAAAAAAAAAAAAAAAAAAAAAAAAAAAAAAAAAAAAAAAAAAAAAAAAAAAAAAAAAAAAAAAAAAAAAAAAAAAAAAAAAAAAAAAAAAAAAAAAAAAAAAAAAAAAAAFAAAADwAAAABAAAAAAAAAAZJjAk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///3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CBgAP///wEAAAAAAAAAAAAAAAAAAAAAAAAAAAAAAAAAAAAAAAAAAAZJjAJ/f38AlpaWA8zMzADAwP8Af39/AAAAAAAAAAAAAAAAAAAAAAAAAAAAIQAAABgAAAAUAAAAviMAAF4aAAC5JgAAsBsAABAAAAAmAAAACAAAAP//////////MAAAABQAAAAAAAAAAID//wCAAAAAAP//AIAAAA=="/>
              </a:ext>
            </a:extLst>
          </p:cNvSpPr>
          <p:nvPr/>
        </p:nvSpPr>
        <p:spPr>
          <a:xfrm>
            <a:off x="5810250" y="4286250"/>
            <a:ext cx="484505" cy="21463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/>
          </a:p>
        </p:txBody>
      </p:sp>
      <p:sp>
        <p:nvSpPr>
          <p:cNvPr id="9" name="Прямоугольник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hwAAALAbAADjSQAAwx4AABAAAAAmAAAACAAAAP//////////MAAAABQAAAAAAAAAAAD//wAAAQAAAP//AAABAA=="/>
              </a:ext>
            </a:extLst>
          </p:cNvSpPr>
          <p:nvPr/>
        </p:nvSpPr>
        <p:spPr>
          <a:xfrm>
            <a:off x="1250339" y="4233594"/>
            <a:ext cx="9691321" cy="6338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Значительное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повышение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давления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в a. </a:t>
            </a:r>
            <a:r>
              <a:rPr sz="2000" cap="none" dirty="0">
                <a:latin typeface="Century Gothic" charset="0"/>
                <a:ea typeface="Century Gothic" charset="0"/>
                <a:cs typeface="Century Gothic" charset="0"/>
              </a:rPr>
              <a:t>Pulmonalis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до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200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мм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рт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ст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при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норме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25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мм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рт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ст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.)</a:t>
            </a:r>
          </a:p>
        </p:txBody>
      </p:sp>
      <p:sp>
        <p:nvSpPr>
          <p:cNvPr id="8" name="Прямоугольник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OwEAALsXAADjSQAAzxoAABAAAAAmAAAACAAAAP//////////MAAAABQAAAAAAAAAAAD//wAAAQAAAP//AAABAA=="/>
              </a:ext>
            </a:extLst>
          </p:cNvSpPr>
          <p:nvPr/>
        </p:nvSpPr>
        <p:spPr>
          <a:xfrm>
            <a:off x="2763495" y="3178810"/>
            <a:ext cx="6665009" cy="500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Рефлекторное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сужение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легочных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артериол</a:t>
            </a:r>
            <a:endParaRPr sz="22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DcUAACgQQAASxcAABAAAAAmAAAACAAAAP//////////MAAAABQAAAAAAAAAAAD//wAAAQAAAP//AAABAA=="/>
              </a:ext>
            </a:extLst>
          </p:cNvSpPr>
          <p:nvPr/>
        </p:nvSpPr>
        <p:spPr>
          <a:xfrm>
            <a:off x="3291840" y="2667147"/>
            <a:ext cx="5608320" cy="500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Рефлекс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Китаева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b="1" cap="none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(«</a:t>
            </a:r>
            <a:r>
              <a:rPr sz="2000" b="1" cap="none" dirty="0" err="1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второй</a:t>
            </a:r>
            <a:r>
              <a:rPr sz="2200" b="1" cap="none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b="1" cap="none" dirty="0" err="1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барьер</a:t>
            </a:r>
            <a:r>
              <a:rPr sz="2200" b="1" cap="none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»)</a:t>
            </a:r>
          </a:p>
        </p:txBody>
      </p:sp>
      <p:sp>
        <p:nvSpPr>
          <p:cNvPr id="21" name="Стрелка вниз 3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ywAAAA0AAAAAkAAAAEgAAACQAAAASAAAAAAAAAABAAAAAAAAAAEAAABQAAAAAAAAAAAA4D8AAAAAAADgPwAAAAAAAOA/AAAAAAAA4D8AAAAAAADgPwAAAAAAAOA/AAAAAAAA4D8AAAAAAADgPwAAAAAAAOA/AAAAAAAA4D8CAAAAjAAAAAEAAAAAAAAAACBgAP///wgAAAAAAAAAAAAAAAAAAAAAAAAAAAAAAAAAAAAAZAAAAAEAAABAAAAAAAAAAAAAAAAAAAAAAAAAAAAAAAAAAAAAAAAAAAAAAAAAAAAAAAAAAAAAAAAAAAAAAAAAAAAAAAAAAAAAAAAAAAAAAAAAAAAAAAAAAAAAAAAAAAAAFAAAADwAAAABAAAAAAAAAAZJjAk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w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CBgAP///wEAAAAAAAAAAAAAAAAAAAAAAAAAAAAAAAAAAAAAAAAAAAZJjAJ/f38AlpaWA8zMzADAwP8Af39/AAAAAAAAAAAAAAAAAAAAAAAAAAAAIQAAABgAAAAUAAAAviMAAKANAAC5JgAA8Q4AABAAAAAmAAAACAAAAP//////////MAAAABQAAAAAAAAAAID//wCAAAAAAP//AIAAAA=="/>
              </a:ext>
            </a:extLst>
          </p:cNvSpPr>
          <p:nvPr/>
        </p:nvSpPr>
        <p:spPr>
          <a:xfrm>
            <a:off x="5810250" y="2214880"/>
            <a:ext cx="484505" cy="213995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/>
          </a:p>
        </p:txBody>
      </p:sp>
      <p:sp>
        <p:nvSpPr>
          <p:cNvPr id="6" name="Прямоугольник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7gIAACQRAAAgSQAANxQAABAAAAAmAAAACAAAAP//////////MAAAABQAAAAAAAAAAAD//wAAAQAAAP//AAABAA=="/>
              </a:ext>
            </a:extLst>
          </p:cNvSpPr>
          <p:nvPr/>
        </p:nvSpPr>
        <p:spPr>
          <a:xfrm>
            <a:off x="1199417" y="3658577"/>
            <a:ext cx="9793165" cy="4997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Легочная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гипертензия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пассивная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sz="2000" cap="none" dirty="0" err="1">
                <a:latin typeface="Century Gothic" charset="0"/>
                <a:ea typeface="Century Gothic" charset="0"/>
                <a:cs typeface="Century Gothic" charset="0"/>
              </a:rPr>
              <a:t>ретроградная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sz="2200" cap="none" dirty="0" err="1">
                <a:latin typeface="Century Gothic" charset="0"/>
                <a:ea typeface="Century Gothic" charset="0"/>
                <a:cs typeface="Century Gothic" charset="0"/>
              </a:rPr>
              <a:t>посткапиллярная</a:t>
            </a:r>
            <a:r>
              <a:rPr sz="2200" cap="none" dirty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5" name="Прямоугольник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BAOAACgQQAAJBEAABAAAAAmAAAACAAAAP//////////MAAAABQAAAAAAAAAAAD//wAAAQAAAP//AAABAA=="/>
              </a:ext>
            </a:extLst>
          </p:cNvSpPr>
          <p:nvPr/>
        </p:nvSpPr>
        <p:spPr>
          <a:xfrm>
            <a:off x="3327009" y="2145323"/>
            <a:ext cx="5537982" cy="500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200" cap="none" dirty="0">
                <a:latin typeface="Century Gothic" charset="0"/>
                <a:ea typeface="Century Gothic" charset="0"/>
                <a:cs typeface="Century Gothic" charset="0"/>
              </a:rPr>
              <a:t>Перегрузк</a:t>
            </a:r>
            <a:r>
              <a:rPr lang="ru-RU" sz="2200" dirty="0">
                <a:latin typeface="Century Gothic" charset="0"/>
                <a:ea typeface="Century Gothic" charset="0"/>
                <a:cs typeface="Century Gothic" charset="0"/>
              </a:rPr>
              <a:t>а МКК</a:t>
            </a:r>
            <a:endParaRPr sz="22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QEAAKQBAADBRwAA7wUAABAAAAAmAAAACAAAAP//////////MAAAABQAAAAAAAAAAAD//wAAAQAAAP//AAABAA=="/>
              </a:ext>
            </a:extLst>
          </p:cNvSpPr>
          <p:nvPr/>
        </p:nvSpPr>
        <p:spPr>
          <a:xfrm>
            <a:off x="373380" y="620713"/>
            <a:ext cx="11445240" cy="6978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ЭКГ-картина на этапе гипертрофии левого предсердия</a:t>
            </a:r>
            <a:endParaRPr sz="4800" b="1" cap="none" dirty="0">
              <a:solidFill>
                <a:srgbClr val="C00000"/>
              </a:solidFill>
            </a:endParaRPr>
          </a:p>
        </p:txBody>
      </p:sp>
      <p:pic>
        <p:nvPicPr>
          <p:cNvPr id="5" name="Изображение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R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I0xAAC8FAAAvkYAAJok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798581" y="1330765"/>
            <a:ext cx="3444875" cy="2579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HguAAAoCQAAM0oAAAcU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988810" y="4091990"/>
            <a:ext cx="4507865" cy="17672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Линия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C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BAAAAAAAAAAZJjAkUAAAAAQAAABQAAAAUAAAAFAAAAAEAAAAAAAAAZAAAAGQAAAABAAAAlgAAAJY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zT8AALwhAABEQAAA7yIAABAAAAAmAAAACAAAAP//////////MAAAABQAAAAAAAAAAAD//wAAAQAAAP//AAABAA=="/>
              </a:ext>
            </a:extLst>
          </p:cNvSpPr>
          <p:nvPr/>
        </p:nvSpPr>
        <p:spPr>
          <a:xfrm flipH="1" flipV="1">
            <a:off x="10371455" y="5483860"/>
            <a:ext cx="75565" cy="19494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7" name="Линия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C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BAAAAAAAAAAZJjAkUAAAAAQAAABQAAAAUAAAAFAAAAAEAAAAAAAAAZAAAAGQAAAABAAAAlgAAAJY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REQAAAAhAAC8RAAAqyIAABAAAAAmAAAACAAAAP//////////MAAAABQAAAAAAAAAAAD//wAAAQAAAP//AAABAA=="/>
              </a:ext>
            </a:extLst>
          </p:cNvSpPr>
          <p:nvPr/>
        </p:nvSpPr>
        <p:spPr>
          <a:xfrm flipH="1" flipV="1">
            <a:off x="11097260" y="5364480"/>
            <a:ext cx="76200" cy="27114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Линия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C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BAAAAAAAAAAZJjAkUAAAAAQAAABQAAAAUAAAAFAAAAAEAAAAAAAAAZAAAAGQAAAABAAAAlgAAAJY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dzIAABEfAAAiMwAAESAAABAAAAAmAAAACAAAAP//////////MAAAABQAAAAAAAAAAAD//wAAAQAAAP//AAABAA=="/>
              </a:ext>
            </a:extLst>
          </p:cNvSpPr>
          <p:nvPr/>
        </p:nvSpPr>
        <p:spPr>
          <a:xfrm flipH="1" flipV="1">
            <a:off x="8203565" y="5050155"/>
            <a:ext cx="108585" cy="1625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ycAAHklAAAASwAAmSkAAAAAAAAmAAAACAAAAP//////////MAAAABQAAAAAAAAAAAD//wAAAQAAAP//AAABAA=="/>
              </a:ext>
            </a:extLst>
          </p:cNvSpPr>
          <p:nvPr/>
        </p:nvSpPr>
        <p:spPr>
          <a:xfrm>
            <a:off x="5918737" y="6129338"/>
            <a:ext cx="5710555" cy="670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/>
            <a:r>
              <a:rPr lang="ru-RU" sz="1000" cap="none" dirty="0"/>
              <a:t>«Электрокардиограмма: анализ и интерпретация» А.В. </a:t>
            </a:r>
            <a:r>
              <a:rPr lang="ru-RU" sz="1000" cap="none" dirty="0" err="1"/>
              <a:t>Струтынский</a:t>
            </a:r>
            <a:r>
              <a:rPr lang="ru-RU" sz="1000" cap="none" dirty="0"/>
              <a:t>, 2023 г.</a:t>
            </a:r>
          </a:p>
          <a:p>
            <a:pPr algn="r"/>
            <a:r>
              <a:rPr lang="ru-RU" sz="1000" i="1" cap="none" dirty="0"/>
              <a:t> </a:t>
            </a:r>
            <a:r>
              <a:rPr lang="ru-RU" sz="1000" i="1" dirty="0"/>
              <a:t>Рисунок</a:t>
            </a:r>
            <a:r>
              <a:rPr lang="ru-RU" sz="1000" i="1" cap="none" dirty="0"/>
              <a:t>: </a:t>
            </a:r>
            <a:r>
              <a:rPr lang="ru-RU" sz="1000" cap="none" dirty="0">
                <a:latin typeface="Times New Roman" pitchFamily="1" charset="-52"/>
                <a:ea typeface="Century Gothic" charset="0"/>
                <a:cs typeface="Times New Roman" pitchFamily="1" charset="-52"/>
              </a:rPr>
              <a:t>«Электрокардиограмма: анализ и интерпретация» А.В. </a:t>
            </a:r>
            <a:r>
              <a:rPr lang="ru-RU" sz="1000" cap="none" dirty="0" err="1">
                <a:latin typeface="Times New Roman" pitchFamily="1" charset="-52"/>
                <a:ea typeface="Century Gothic" charset="0"/>
                <a:cs typeface="Times New Roman" pitchFamily="1" charset="-52"/>
              </a:rPr>
              <a:t>Струтынский</a:t>
            </a:r>
            <a:r>
              <a:rPr lang="ru-RU" sz="1000" cap="none" dirty="0">
                <a:latin typeface="Times New Roman" pitchFamily="1" charset="-52"/>
                <a:ea typeface="Century Gothic" charset="0"/>
                <a:cs typeface="Times New Roman" pitchFamily="1" charset="-52"/>
              </a:rPr>
              <a:t>, 2023 г.</a:t>
            </a:r>
          </a:p>
          <a:p>
            <a:pPr algn="r"/>
            <a:endParaRPr lang="ru-RU" sz="1000" cap="none" dirty="0">
              <a:latin typeface="Times New Roman" pitchFamily="1" charset="-52"/>
              <a:ea typeface="Century Gothic" charset="0"/>
              <a:cs typeface="Times New Roman" pitchFamily="1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87818-351F-E346-61B6-FB01DF73FE4E}"/>
              </a:ext>
            </a:extLst>
          </p:cNvPr>
          <p:cNvSpPr txBox="1"/>
          <p:nvPr/>
        </p:nvSpPr>
        <p:spPr>
          <a:xfrm>
            <a:off x="695325" y="1491238"/>
            <a:ext cx="6098344" cy="45970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01080F"/>
                </a:solidFill>
                <a:latin typeface="+mn-lt"/>
              </a:rPr>
              <a:t>увеличение продолжительности зубца Р в отведениях I, II, aVL,V5-V6&gt; 0.1 с.</a:t>
            </a:r>
            <a:endParaRPr lang="ru-RU" sz="2400" dirty="0">
              <a:solidFill>
                <a:srgbClr val="01080F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1080F"/>
                </a:solidFill>
                <a:latin typeface="+mn-lt"/>
              </a:rPr>
              <a:t>р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аздвоение</a:t>
            </a:r>
            <a:r>
              <a:rPr lang="ru-RU" sz="24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(расщепление, двугорбость) и небольшое увеличение амплитуды</a:t>
            </a:r>
            <a:r>
              <a:rPr lang="ru-RU" sz="24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зубца Р</a:t>
            </a:r>
            <a:endParaRPr lang="ru-RU" sz="2400" dirty="0">
              <a:solidFill>
                <a:srgbClr val="01080F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1080F"/>
                </a:solidFill>
                <a:latin typeface="+mn-lt"/>
              </a:rPr>
              <a:t>н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аличие признака Цукермана (двухфазность зубца Р в отведении V</a:t>
            </a:r>
            <a:r>
              <a:rPr lang="ru-RU" sz="2400" dirty="0">
                <a:solidFill>
                  <a:srgbClr val="01080F"/>
                </a:solidFill>
                <a:latin typeface="+mn-lt"/>
              </a:rPr>
              <a:t>1 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(реже в отведении V2) с выраженным преобладанием амплитуды</a:t>
            </a:r>
            <a:r>
              <a:rPr lang="ru-RU" sz="2400" dirty="0">
                <a:solidFill>
                  <a:srgbClr val="01080F"/>
                </a:solidFill>
                <a:latin typeface="+mn-lt"/>
              </a:rPr>
              <a:t> </a:t>
            </a:r>
            <a:r>
              <a:rPr lang="x-none" sz="2400" dirty="0">
                <a:solidFill>
                  <a:srgbClr val="01080F"/>
                </a:solidFill>
                <a:latin typeface="+mn-lt"/>
              </a:rPr>
              <a:t>(глубины) и продолжительности второй отрицательной фазы)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6498C"/>
      </a:dk1>
      <a:lt1>
        <a:srgbClr val="FFFFFF"/>
      </a:lt1>
      <a:dk2>
        <a:srgbClr val="06498C"/>
      </a:dk2>
      <a:lt2>
        <a:srgbClr val="969696"/>
      </a:lt2>
      <a:accent1>
        <a:srgbClr val="FFFFFF"/>
      </a:accent1>
      <a:accent2>
        <a:srgbClr val="8DC6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00A8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4B3523"/>
        </a:dk1>
        <a:lt1>
          <a:srgbClr val="FFFFD9"/>
        </a:lt1>
        <a:dk2>
          <a:srgbClr val="4B3523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569CA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1845</Words>
  <Application>Microsoft Office PowerPoint</Application>
  <PresentationFormat>Широкоэкранный</PresentationFormat>
  <Paragraphs>168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-apple-system</vt:lpstr>
      <vt:lpstr>Calibri</vt:lpstr>
      <vt:lpstr>Century Gothic</vt:lpstr>
      <vt:lpstr>Times New Roman</vt:lpstr>
      <vt:lpstr>Wingdings</vt:lpstr>
      <vt:lpstr>Presentation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Парастернальная позиция, длинная ось ЛЖ</vt:lpstr>
      <vt:lpstr>MV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Ернур</dc:creator>
  <cp:keywords/>
  <dc:description/>
  <cp:lastModifiedBy>berik nazar</cp:lastModifiedBy>
  <cp:revision>12</cp:revision>
  <dcterms:created xsi:type="dcterms:W3CDTF">2019-09-04T15:21:20Z</dcterms:created>
  <dcterms:modified xsi:type="dcterms:W3CDTF">2024-12-10T16:12:56Z</dcterms:modified>
</cp:coreProperties>
</file>